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802" r:id="rId2"/>
    <p:sldId id="2580" r:id="rId3"/>
    <p:sldId id="3122" r:id="rId4"/>
    <p:sldId id="3116" r:id="rId5"/>
    <p:sldId id="2584" r:id="rId6"/>
    <p:sldId id="276" r:id="rId7"/>
    <p:sldId id="3111" r:id="rId8"/>
    <p:sldId id="3112" r:id="rId9"/>
    <p:sldId id="2980" r:id="rId10"/>
    <p:sldId id="272" r:id="rId11"/>
    <p:sldId id="3035" r:id="rId12"/>
    <p:sldId id="2585" r:id="rId13"/>
    <p:sldId id="2586" r:id="rId14"/>
    <p:sldId id="2587" r:id="rId15"/>
    <p:sldId id="286" r:id="rId16"/>
    <p:sldId id="2588" r:id="rId17"/>
    <p:sldId id="3110" r:id="rId18"/>
    <p:sldId id="3104" r:id="rId19"/>
    <p:sldId id="3106" r:id="rId20"/>
    <p:sldId id="3113" r:id="rId21"/>
    <p:sldId id="3114" r:id="rId22"/>
    <p:sldId id="3115" r:id="rId23"/>
    <p:sldId id="3121" r:id="rId24"/>
    <p:sldId id="3120" r:id="rId25"/>
    <p:sldId id="2594" r:id="rId26"/>
    <p:sldId id="2589" r:id="rId27"/>
    <p:sldId id="2590" r:id="rId28"/>
    <p:sldId id="2591" r:id="rId29"/>
    <p:sldId id="2592" r:id="rId30"/>
    <p:sldId id="3119" r:id="rId31"/>
    <p:sldId id="3117" r:id="rId32"/>
    <p:sldId id="3118" r:id="rId33"/>
    <p:sldId id="2596" r:id="rId34"/>
    <p:sldId id="258" r:id="rId35"/>
    <p:sldId id="259" r:id="rId36"/>
    <p:sldId id="260" r:id="rId37"/>
    <p:sldId id="261" r:id="rId38"/>
    <p:sldId id="262" r:id="rId39"/>
    <p:sldId id="263" r:id="rId40"/>
    <p:sldId id="264" r:id="rId41"/>
    <p:sldId id="265" r:id="rId42"/>
    <p:sldId id="266" r:id="rId43"/>
    <p:sldId id="267" r:id="rId44"/>
    <p:sldId id="268" r:id="rId45"/>
    <p:sldId id="3108" r:id="rId46"/>
    <p:sldId id="3107" r:id="rId47"/>
    <p:sldId id="3109" r:id="rId48"/>
    <p:sldId id="269" r:id="rId49"/>
    <p:sldId id="270" r:id="rId5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40" userDrawn="1">
          <p15:clr>
            <a:srgbClr val="A4A3A4"/>
          </p15:clr>
        </p15:guide>
        <p15:guide id="3" orient="horz" pos="9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8F8F8"/>
    <a:srgbClr val="006C57"/>
    <a:srgbClr val="00715C"/>
    <a:srgbClr val="9C0073"/>
    <a:srgbClr val="B59CD8"/>
    <a:srgbClr val="D89207"/>
    <a:srgbClr val="75000A"/>
    <a:srgbClr val="014DB2"/>
    <a:srgbClr val="8A00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7" autoAdjust="0"/>
    <p:restoredTop sz="75141" autoAdjust="0"/>
  </p:normalViewPr>
  <p:slideViewPr>
    <p:cSldViewPr snapToObjects="1">
      <p:cViewPr varScale="1">
        <p:scale>
          <a:sx n="121" d="100"/>
          <a:sy n="121" d="100"/>
        </p:scale>
        <p:origin x="1520" y="176"/>
      </p:cViewPr>
      <p:guideLst>
        <p:guide pos="340"/>
        <p:guide orient="horz" pos="985"/>
      </p:guideLst>
    </p:cSldViewPr>
  </p:slideViewPr>
  <p:outlineViewPr>
    <p:cViewPr>
      <p:scale>
        <a:sx n="33" d="100"/>
        <a:sy n="33" d="100"/>
      </p:scale>
      <p:origin x="0" y="-254111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9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EA7BD1-6D46-4343-9202-5935085E7F88}" type="datetimeFigureOut">
              <a:rPr lang="en-US" smtClean="0"/>
              <a:pPr/>
              <a:t>10/2/24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8CA608-4536-304F-AD95-260BA55C00F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4359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3BB67-C61B-4DC3-ADB1-F7ADF98F0777}" type="datetimeFigureOut">
              <a:rPr lang="en-US" smtClean="0"/>
              <a:pPr/>
              <a:t>10/2/24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F65AF-4DC6-437D-9673-955242BDFCC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465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695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BF5D9-FAD5-22ED-FA5C-599746636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0DFEAB-F200-2078-1E1B-37F69A61E4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DF58BF-C103-8D68-F46B-6DEC9D85A4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9X16</a:t>
            </a:r>
          </a:p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A2B93-9426-ABCB-D2C8-CB87B6F60E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149A7-0548-6644-8F76-FDD81B6E04DD}" type="slidenum">
              <a:rPr lang="en-CH" smtClean="0"/>
              <a:t>17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8623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9F769-29EF-2E91-4D64-EDA86F185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55D78E-D191-5DBD-4804-66A94002E5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63DBD0-0E71-7253-ADAD-4B57DA25D6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9 / 3 * 2 + 1 + "" + 2 * 3 + (4 * 3) %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((9 / 3) * 2) + 1 + "" + (2 * 3)+ ((4 * 3) % 3)</a:t>
            </a:r>
          </a:p>
          <a:p>
            <a:r>
              <a:rPr lang="en-GB" dirty="0"/>
              <a:t>     (3 * 2) + 1 + "" + (2 * 3) + ((4 * 3) % 3)</a:t>
            </a:r>
          </a:p>
          <a:p>
            <a:r>
              <a:rPr lang="en-GB" dirty="0"/>
              <a:t>          (6 + 1) + "" + (2 * 3) + (4 * 3) % 3</a:t>
            </a:r>
          </a:p>
          <a:p>
            <a:r>
              <a:rPr lang="en-GB" dirty="0"/>
              <a:t>                7 + "" + (2 * 3) + ((4 * 3) % 3)</a:t>
            </a:r>
          </a:p>
          <a:p>
            <a:r>
              <a:rPr lang="en-GB" dirty="0"/>
              <a:t>               "7" + (2 * 3) + ((4 * 3) % 3)</a:t>
            </a:r>
          </a:p>
          <a:p>
            <a:r>
              <a:rPr lang="en-GB" dirty="0"/>
              <a:t>                   "7" + 6 + (4 * 3) % 3</a:t>
            </a:r>
          </a:p>
          <a:p>
            <a:r>
              <a:rPr lang="en-GB" dirty="0"/>
              <a:t>                      "76" + (4 * 3) % 3</a:t>
            </a:r>
          </a:p>
          <a:p>
            <a:r>
              <a:rPr lang="en-GB" dirty="0"/>
              <a:t>                         "76" + (12) % 3</a:t>
            </a:r>
          </a:p>
          <a:p>
            <a:r>
              <a:rPr lang="en-GB" dirty="0"/>
              <a:t>                                "76" + 0</a:t>
            </a:r>
          </a:p>
          <a:p>
            <a:r>
              <a:rPr lang="en-GB" dirty="0"/>
              <a:t>                                    "760”</a:t>
            </a:r>
          </a:p>
          <a:p>
            <a:endParaRPr lang="en-GB" dirty="0"/>
          </a:p>
          <a:p>
            <a:r>
              <a:rPr lang="en-GB" dirty="0"/>
              <a:t>Es </a:t>
            </a:r>
            <a:r>
              <a:rPr lang="en-GB" dirty="0" err="1"/>
              <a:t>hilft</a:t>
            </a:r>
            <a:r>
              <a:rPr lang="en-GB" dirty="0"/>
              <a:t> die Sachen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klammern</a:t>
            </a:r>
            <a:r>
              <a:rPr lang="en-GB" dirty="0"/>
              <a:t>, die </a:t>
            </a:r>
            <a:r>
              <a:rPr lang="en-GB" dirty="0" err="1"/>
              <a:t>eine</a:t>
            </a:r>
            <a:r>
              <a:rPr lang="en-GB" dirty="0"/>
              <a:t> </a:t>
            </a:r>
            <a:r>
              <a:rPr lang="en-GB" dirty="0" err="1"/>
              <a:t>höhere</a:t>
            </a:r>
            <a:r>
              <a:rPr lang="en-GB" dirty="0"/>
              <a:t> </a:t>
            </a:r>
            <a:r>
              <a:rPr lang="en-GB" dirty="0" err="1"/>
              <a:t>Präzidenz</a:t>
            </a:r>
            <a:r>
              <a:rPr lang="en-GB" dirty="0"/>
              <a:t> </a:t>
            </a:r>
            <a:r>
              <a:rPr lang="en-GB" dirty="0" err="1"/>
              <a:t>haben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F2BDB7-EB9F-0164-1621-0573E52515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398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A8F55-D962-1868-E18A-3685ED0B8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1B8E7E-0F83-A000-0E5A-F9A91A8225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520A5D-8B7A-2304-B0DC-1F38782F9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 dirty="0"/>
              <a:t>8 / 5 + 0.5 + 5 / 2 + (8 % 3) * 1.0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 dirty="0"/>
              <a:t>(8 / 5) + 0.5 + (5 / 2) + ((8 % 3) * 1.0)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 dirty="0"/>
              <a:t>(1)+ 0.5 + (2) + ((2) * 1.0)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 dirty="0"/>
              <a:t>(((1)+ 0.5) + (2)) + (2.0)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 dirty="0"/>
              <a:t>5.5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23714-5136-8DC4-5547-610B5CAC3D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222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Output: 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5442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aa</a:t>
            </a:r>
          </a:p>
          <a:p>
            <a:r>
              <a:rPr lang="en-GB" dirty="0"/>
              <a:t>bb</a:t>
            </a:r>
          </a:p>
          <a:p>
            <a:r>
              <a:rPr lang="en-GB" dirty="0"/>
              <a:t>cc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357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7809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Topic to come: </a:t>
            </a:r>
            <a:r>
              <a:rPr lang="de-CH" b="0" dirty="0"/>
              <a:t>Typen und Variable</a:t>
            </a:r>
            <a:r>
              <a:rPr lang="en-US" b="0" dirty="0"/>
              <a:t> </a:t>
            </a:r>
            <a:r>
              <a:rPr lang="en-CH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➜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de-CH" dirty="0"/>
              <a:t>Basistypen: Einfache (eingebaute) Typen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9607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Topic to come: </a:t>
            </a:r>
            <a:r>
              <a:rPr lang="de-CH" b="0" dirty="0"/>
              <a:t>Typen und Variable</a:t>
            </a:r>
            <a:r>
              <a:rPr lang="en-US" b="0" dirty="0"/>
              <a:t> </a:t>
            </a:r>
            <a:r>
              <a:rPr lang="en-CH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➜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de-CH" dirty="0"/>
              <a:t>Basistypen: Einfache (eingebaute) Typen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7730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Topic to come: </a:t>
            </a:r>
            <a:r>
              <a:rPr lang="de-CH" b="0" dirty="0"/>
              <a:t>Typen und Variable</a:t>
            </a:r>
            <a:r>
              <a:rPr lang="en-US" b="0" dirty="0"/>
              <a:t> </a:t>
            </a:r>
            <a:r>
              <a:rPr lang="en-CH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➜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de-CH" dirty="0"/>
              <a:t>Basistypen: Einfache (eingebaute) Typen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5982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https://</a:t>
            </a:r>
            <a:r>
              <a:rPr lang="en-GB" dirty="0" err="1"/>
              <a:t>create.kahoot.it</a:t>
            </a:r>
            <a:r>
              <a:rPr lang="en-GB" dirty="0"/>
              <a:t>/details/6fa5d268-3c90-45a1-9c5f-66f68029280f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9903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Topic to come: </a:t>
            </a:r>
            <a:r>
              <a:rPr lang="de-CH" b="0" dirty="0"/>
              <a:t>Typen und Variable</a:t>
            </a:r>
            <a:r>
              <a:rPr lang="en-US" b="0" dirty="0"/>
              <a:t> </a:t>
            </a:r>
            <a:r>
              <a:rPr lang="en-CH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➜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de-CH" dirty="0"/>
              <a:t>Basistypen: Einfache (eingebaute) Typen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3675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Google Shape;36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4" name="Google Shape;37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Student soll ev. Lösung präsentieren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Lösung: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&lt;ungerade&gt; &lt;= 1 | 3 | 5 | 7 | 9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&lt;gerade&gt; &lt;= 0 | 2 | 4 | 6 | 8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solidFill>
                  <a:schemeClr val="dk1"/>
                </a:solidFill>
              </a:rPr>
              <a:t>&lt;geradezahl&gt; &lt;= [+ | -] {&lt;gerade&gt; | &lt;ungerade&gt;} &lt;gerade&gt;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" name="Google Shape;38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Student soll ev. Lösung präsentieren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solidFill>
                  <a:schemeClr val="dk1"/>
                </a:solidFill>
              </a:rPr>
              <a:t>Innerhalb von Ableitungen sind Klammern “()” manchmal nötig.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Lösung: </a:t>
            </a:r>
            <a:r>
              <a:rPr lang="en-GB">
                <a:solidFill>
                  <a:schemeClr val="dk1"/>
                </a:solidFill>
              </a:rPr>
              <a:t>abhängig von Grammar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&lt;geradezahl&gt;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[+ | -] {&lt;gerade&gt; | &lt;ungerade&gt;} &lt;gerade&gt;		“ersetzen”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solidFill>
                  <a:schemeClr val="dk1"/>
                </a:solidFill>
              </a:rPr>
              <a:t>{&lt;gerade&gt; | &lt;ungerade&gt;} &lt;gerade&gt;			“option nicht gewählt”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solidFill>
                  <a:schemeClr val="dk1"/>
                </a:solidFill>
              </a:rPr>
              <a:t>(&lt;gerade&gt; | &lt;ungerade&gt;) &lt;gerade&gt;			“Wiederholung 1x”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solidFill>
                  <a:schemeClr val="dk1"/>
                </a:solidFill>
              </a:rPr>
              <a:t>&lt;gerade&gt; &lt;gerade&gt;					“Auswahl ‘gerade’”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solidFill>
                  <a:schemeClr val="dk1"/>
                </a:solidFill>
              </a:rPr>
              <a:t>2 &lt;gerade&gt;						“ersetzen”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2 8							“ersetzen”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Student soll ev. Lösung präsentieren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b="1">
                <a:solidFill>
                  <a:schemeClr val="dk1"/>
                </a:solidFill>
              </a:rPr>
              <a:t>Lösung: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solidFill>
                  <a:schemeClr val="dk1"/>
                </a:solidFill>
              </a:rPr>
              <a:t>&lt;g&gt; &lt;= [ &lt;g&gt; X &lt;g&gt; YY &lt;g&gt; | &lt;g&gt; YY &lt;g&gt; X &lt;g&gt; ]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solidFill>
                  <a:schemeClr val="dk1"/>
                </a:solidFill>
              </a:rPr>
              <a:t>&lt;x2ygemischt&gt; &lt;= &lt;g&gt;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Student soll ev. Lösung präsentieren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b="1">
                <a:solidFill>
                  <a:schemeClr val="dk1"/>
                </a:solidFill>
              </a:rPr>
              <a:t>Lösung: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solidFill>
                  <a:schemeClr val="dk1"/>
                </a:solidFill>
              </a:rPr>
              <a:t>B ∈ L(&lt;</a:t>
            </a:r>
            <a:r>
              <a:rPr lang="en-GB" i="1">
                <a:solidFill>
                  <a:schemeClr val="dk1"/>
                </a:solidFill>
              </a:rPr>
              <a:t>beispiel1&gt;</a:t>
            </a:r>
            <a:r>
              <a:rPr lang="en-GB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solidFill>
                  <a:schemeClr val="dk1"/>
                </a:solidFill>
              </a:rPr>
              <a:t>B ∉ L(&lt;</a:t>
            </a:r>
            <a:r>
              <a:rPr lang="en-GB" i="1">
                <a:solidFill>
                  <a:schemeClr val="dk1"/>
                </a:solidFill>
              </a:rPr>
              <a:t>beispiel2&gt;</a:t>
            </a:r>
            <a:r>
              <a:rPr lang="en-GB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Student soll ev. Lösung präsentieren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b="1">
                <a:solidFill>
                  <a:schemeClr val="dk1"/>
                </a:solidFill>
              </a:rPr>
              <a:t>Lösung: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solidFill>
                  <a:schemeClr val="dk1"/>
                </a:solidFill>
              </a:rPr>
              <a:t>&lt;doppelt&gt; &lt;= [ X &lt;doppelt&gt; YY ]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0" name="Google Shape;41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" name="Google Shape;41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13381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Frage an </a:t>
            </a:r>
            <a:r>
              <a:rPr lang="en-GB" dirty="0" err="1"/>
              <a:t>Studenten</a:t>
            </a:r>
            <a:r>
              <a:rPr lang="en-GB" dirty="0"/>
              <a:t>: Wie </a:t>
            </a:r>
            <a:r>
              <a:rPr lang="en-GB" dirty="0" err="1"/>
              <a:t>teilt</a:t>
            </a:r>
            <a:r>
              <a:rPr lang="en-GB" dirty="0"/>
              <a:t> man </a:t>
            </a:r>
            <a:r>
              <a:rPr lang="en-GB" dirty="0" err="1"/>
              <a:t>ein</a:t>
            </a:r>
            <a:r>
              <a:rPr lang="en-GB" dirty="0"/>
              <a:t> </a:t>
            </a:r>
            <a:r>
              <a:rPr lang="en-GB" dirty="0" err="1"/>
              <a:t>Programm</a:t>
            </a:r>
            <a:r>
              <a:rPr lang="en-GB" dirty="0"/>
              <a:t> in </a:t>
            </a:r>
            <a:r>
              <a:rPr lang="en-GB" dirty="0" err="1"/>
              <a:t>mehrere</a:t>
            </a:r>
            <a:r>
              <a:rPr lang="en-GB" dirty="0"/>
              <a:t> </a:t>
            </a:r>
            <a:r>
              <a:rPr lang="en-GB" dirty="0" err="1"/>
              <a:t>Methoden</a:t>
            </a:r>
            <a:r>
              <a:rPr lang="en-GB" dirty="0"/>
              <a:t> auf?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 err="1"/>
              <a:t>Beispiel</a:t>
            </a:r>
            <a:r>
              <a:rPr lang="en-GB" dirty="0"/>
              <a:t> </a:t>
            </a:r>
            <a:r>
              <a:rPr lang="en-GB" dirty="0" err="1"/>
              <a:t>Programm</a:t>
            </a:r>
            <a:r>
              <a:rPr lang="en-GB" dirty="0"/>
              <a:t>: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public class </a:t>
            </a:r>
            <a:r>
              <a:rPr lang="en-GB" dirty="0" err="1"/>
              <a:t>SplitUp</a:t>
            </a:r>
            <a:r>
              <a:rPr lang="en-GB" dirty="0"/>
              <a:t> {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    public static void main(String[] </a:t>
            </a:r>
            <a:r>
              <a:rPr lang="en-GB" dirty="0" err="1"/>
              <a:t>args</a:t>
            </a:r>
            <a:r>
              <a:rPr lang="en-GB" dirty="0"/>
              <a:t>) {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>
                <a:solidFill>
                  <a:schemeClr val="dk1"/>
                </a:solidFill>
              </a:rPr>
              <a:t>        </a:t>
            </a:r>
            <a:r>
              <a:rPr lang="en-GB" dirty="0" err="1">
                <a:solidFill>
                  <a:schemeClr val="dk1"/>
                </a:solidFill>
              </a:rPr>
              <a:t>System.out.println</a:t>
            </a:r>
            <a:r>
              <a:rPr lang="en-GB" dirty="0">
                <a:solidFill>
                  <a:schemeClr val="dk1"/>
                </a:solidFill>
              </a:rPr>
              <a:t>("Hallo!");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>
                <a:solidFill>
                  <a:schemeClr val="dk1"/>
                </a:solidFill>
              </a:rPr>
              <a:t>        </a:t>
            </a:r>
            <a:r>
              <a:rPr lang="en-GB" dirty="0" err="1">
                <a:solidFill>
                  <a:schemeClr val="dk1"/>
                </a:solidFill>
              </a:rPr>
              <a:t>System.out.println</a:t>
            </a:r>
            <a:r>
              <a:rPr lang="en-GB" dirty="0">
                <a:solidFill>
                  <a:schemeClr val="dk1"/>
                </a:solidFill>
              </a:rPr>
              <a:t>("Hallo!");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        </a:t>
            </a:r>
            <a:r>
              <a:rPr lang="en-GB" dirty="0" err="1">
                <a:solidFill>
                  <a:schemeClr val="dk1"/>
                </a:solidFill>
              </a:rPr>
              <a:t>System.out.println</a:t>
            </a:r>
            <a:r>
              <a:rPr lang="en-GB" dirty="0">
                <a:solidFill>
                  <a:schemeClr val="dk1"/>
                </a:solidFill>
              </a:rPr>
              <a:t>("Hallo!");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        </a:t>
            </a:r>
            <a:r>
              <a:rPr lang="en-GB" dirty="0" err="1"/>
              <a:t>System.out.println</a:t>
            </a:r>
            <a:r>
              <a:rPr lang="en-GB" dirty="0"/>
              <a:t>("</a:t>
            </a:r>
            <a:r>
              <a:rPr lang="en-GB" dirty="0" err="1"/>
              <a:t>Tschüss</a:t>
            </a:r>
            <a:r>
              <a:rPr lang="en-GB" dirty="0"/>
              <a:t>!");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    }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}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 err="1"/>
              <a:t>Erstelle</a:t>
            </a:r>
            <a:r>
              <a:rPr lang="en-GB" dirty="0"/>
              <a:t> </a:t>
            </a:r>
            <a:r>
              <a:rPr lang="en-GB" dirty="0" err="1"/>
              <a:t>neue</a:t>
            </a:r>
            <a:r>
              <a:rPr lang="en-GB" dirty="0"/>
              <a:t> </a:t>
            </a:r>
            <a:r>
              <a:rPr lang="en-GB" dirty="0" err="1"/>
              <a:t>Methode</a:t>
            </a:r>
            <a:r>
              <a:rPr lang="en-GB" dirty="0"/>
              <a:t> hallo(), um Code-</a:t>
            </a:r>
            <a:r>
              <a:rPr lang="en-GB" dirty="0" err="1"/>
              <a:t>Wiederholungen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vermeiden</a:t>
            </a:r>
            <a:r>
              <a:rPr lang="en-GB" dirty="0"/>
              <a:t>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public class </a:t>
            </a:r>
            <a:r>
              <a:rPr lang="en-GB" dirty="0" err="1">
                <a:solidFill>
                  <a:schemeClr val="dk1"/>
                </a:solidFill>
              </a:rPr>
              <a:t>SplitUp</a:t>
            </a:r>
            <a:r>
              <a:rPr lang="en-GB" dirty="0">
                <a:solidFill>
                  <a:schemeClr val="dk1"/>
                </a:solidFill>
              </a:rPr>
              <a:t> {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    public static void main(String[] </a:t>
            </a:r>
            <a:r>
              <a:rPr lang="en-GB" dirty="0" err="1">
                <a:solidFill>
                  <a:schemeClr val="dk1"/>
                </a:solidFill>
              </a:rPr>
              <a:t>args</a:t>
            </a:r>
            <a:r>
              <a:rPr lang="en-GB" dirty="0">
                <a:solidFill>
                  <a:schemeClr val="dk1"/>
                </a:solidFill>
              </a:rPr>
              <a:t>) {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        hallo();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        </a:t>
            </a:r>
            <a:r>
              <a:rPr lang="en-GB" dirty="0" err="1">
                <a:solidFill>
                  <a:schemeClr val="dk1"/>
                </a:solidFill>
              </a:rPr>
              <a:t>System.out.println</a:t>
            </a:r>
            <a:r>
              <a:rPr lang="en-GB" dirty="0">
                <a:solidFill>
                  <a:schemeClr val="dk1"/>
                </a:solidFill>
              </a:rPr>
              <a:t>("</a:t>
            </a:r>
            <a:r>
              <a:rPr lang="en-GB" dirty="0" err="1">
                <a:solidFill>
                  <a:schemeClr val="dk1"/>
                </a:solidFill>
              </a:rPr>
              <a:t>Tschüss</a:t>
            </a:r>
            <a:r>
              <a:rPr lang="en-GB" dirty="0">
                <a:solidFill>
                  <a:schemeClr val="dk1"/>
                </a:solidFill>
              </a:rPr>
              <a:t>!");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>
                <a:solidFill>
                  <a:schemeClr val="dk1"/>
                </a:solidFill>
              </a:rPr>
              <a:t>    }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>
                <a:solidFill>
                  <a:schemeClr val="dk1"/>
                </a:solidFill>
              </a:rPr>
              <a:t>    public static void hallo() {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>
                <a:solidFill>
                  <a:schemeClr val="dk1"/>
                </a:solidFill>
              </a:rPr>
              <a:t>        </a:t>
            </a:r>
            <a:r>
              <a:rPr lang="en-GB" dirty="0" err="1">
                <a:solidFill>
                  <a:schemeClr val="dk1"/>
                </a:solidFill>
              </a:rPr>
              <a:t>System.out.println</a:t>
            </a:r>
            <a:r>
              <a:rPr lang="en-GB" dirty="0">
                <a:solidFill>
                  <a:schemeClr val="dk1"/>
                </a:solidFill>
              </a:rPr>
              <a:t>("Hallo!");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en-GB" dirty="0">
                <a:solidFill>
                  <a:schemeClr val="dk1"/>
                </a:solidFill>
              </a:rPr>
              <a:t>        </a:t>
            </a:r>
            <a:r>
              <a:rPr lang="en-GB" dirty="0" err="1">
                <a:solidFill>
                  <a:schemeClr val="dk1"/>
                </a:solidFill>
              </a:rPr>
              <a:t>System.out.println</a:t>
            </a:r>
            <a:r>
              <a:rPr lang="en-GB" dirty="0">
                <a:solidFill>
                  <a:schemeClr val="dk1"/>
                </a:solidFill>
              </a:rPr>
              <a:t>("Hallo!");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en-GB" dirty="0">
                <a:solidFill>
                  <a:schemeClr val="dk1"/>
                </a:solidFill>
              </a:rPr>
              <a:t>        </a:t>
            </a:r>
            <a:r>
              <a:rPr lang="en-GB" dirty="0" err="1">
                <a:solidFill>
                  <a:schemeClr val="dk1"/>
                </a:solidFill>
              </a:rPr>
              <a:t>System.out.println</a:t>
            </a:r>
            <a:r>
              <a:rPr lang="en-GB" dirty="0">
                <a:solidFill>
                  <a:schemeClr val="dk1"/>
                </a:solidFill>
              </a:rPr>
              <a:t>("Hallo!");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GB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>
                <a:solidFill>
                  <a:schemeClr val="dk1"/>
                </a:solidFill>
              </a:rPr>
              <a:t>        }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    }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}</a:t>
            </a: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Frage an Studenten: Wie teilt man ein Programm in mehrere Methoden auf?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Beispiel Programm: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public class SplitUp {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    public static void main(String[] args) {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solidFill>
                  <a:schemeClr val="dk1"/>
                </a:solidFill>
              </a:rPr>
              <a:t>        System.out.println("Hallo!");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solidFill>
                  <a:schemeClr val="dk1"/>
                </a:solidFill>
              </a:rPr>
              <a:t>        System.out.println("Hallo!");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        System.out.println("Hallo!");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    System.out.println("Tschüss!");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}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}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Erstelle neue Methode hallo(), um Code-Wiederholungen zu vermeiden.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public class SplitUp {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    public static void main(String[] args) {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        hallo();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        System.out.println("Tschüss!");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solidFill>
                  <a:schemeClr val="dk1"/>
                </a:solidFill>
              </a:rPr>
              <a:t>    }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solidFill>
                  <a:schemeClr val="dk1"/>
                </a:solidFill>
              </a:rPr>
              <a:t>    public static void hallo() {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solidFill>
                  <a:schemeClr val="dk1"/>
                </a:solidFill>
              </a:rPr>
              <a:t>        System.out.println("Hallo!");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    }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}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233806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Frage an Studenten: Wie teilt man ein Programm in mehrere Methoden auf?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Beispiel Programm: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public class SplitUp {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    public static void main(String[] args) {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solidFill>
                  <a:schemeClr val="dk1"/>
                </a:solidFill>
              </a:rPr>
              <a:t>        System.out.println("Hallo!");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solidFill>
                  <a:schemeClr val="dk1"/>
                </a:solidFill>
              </a:rPr>
              <a:t>        System.out.println("Hallo!");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        System.out.println("Hallo!");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    System.out.println("Tschüss!");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}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}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Erstelle neue Methode hallo(), um Code-Wiederholungen zu vermeiden.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public class SplitUp {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    public static void main(String[] args) {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        hallo();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        System.out.println("Tschüss!");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solidFill>
                  <a:schemeClr val="dk1"/>
                </a:solidFill>
              </a:rPr>
              <a:t>    }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solidFill>
                  <a:schemeClr val="dk1"/>
                </a:solidFill>
              </a:rPr>
              <a:t>    public static void hallo() {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solidFill>
                  <a:schemeClr val="dk1"/>
                </a:solidFill>
              </a:rPr>
              <a:t>        System.out.println("Hallo!");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    }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}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314375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Frage an Studenten: Wie teilt man ein Programm in mehrere Methoden auf?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Beispiel Programm: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public class SplitUp {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    public static void main(String[] args) {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solidFill>
                  <a:schemeClr val="dk1"/>
                </a:solidFill>
              </a:rPr>
              <a:t>        System.out.println("Hallo!");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solidFill>
                  <a:schemeClr val="dk1"/>
                </a:solidFill>
              </a:rPr>
              <a:t>        System.out.println("Hallo!");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        System.out.println("Hallo!");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    System.out.println("Tschüss!");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}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}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Erstelle neue Methode hallo(), um Code-Wiederholungen zu vermeiden.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public class SplitUp {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    public static void main(String[] args) {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        hallo();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        System.out.println("Tschüss!");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solidFill>
                  <a:schemeClr val="dk1"/>
                </a:solidFill>
              </a:rPr>
              <a:t>    }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solidFill>
                  <a:schemeClr val="dk1"/>
                </a:solidFill>
              </a:rPr>
              <a:t>    public static void hallo() {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solidFill>
                  <a:schemeClr val="dk1"/>
                </a:solidFill>
              </a:rPr>
              <a:t>        System.out.println("Hallo!");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    }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}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099979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0" name="Google Shape;43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6" name="Google Shape;43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Emphasis on Y</a:t>
            </a:r>
          </a:p>
          <a:p>
            <a:r>
              <a:rPr lang="en-US" dirty="0"/>
              <a:t>Show in color associativity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098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123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1.5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149A7-0548-6644-8F76-FDD81B6E04DD}" type="slidenum">
              <a:rPr lang="en-CH" smtClean="0"/>
              <a:t>12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11639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5.5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149A7-0548-6644-8F76-FDD81B6E04DD}" type="slidenum">
              <a:rPr lang="en-CH" smtClean="0"/>
              <a:t>13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08435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2.5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305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9X16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149A7-0548-6644-8F76-FDD81B6E04DD}" type="slidenum">
              <a:rPr lang="en-CH" smtClean="0"/>
              <a:t>16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60160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544" y="1597819"/>
            <a:ext cx="7772400" cy="1102519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de-CH" noProof="0" dirty="0"/>
              <a:t>Click </a:t>
            </a:r>
            <a:r>
              <a:rPr lang="de-CH" noProof="0" dirty="0" err="1"/>
              <a:t>to</a:t>
            </a:r>
            <a:r>
              <a:rPr lang="de-CH" noProof="0" dirty="0"/>
              <a:t> </a:t>
            </a:r>
            <a:r>
              <a:rPr lang="de-CH" noProof="0" dirty="0" err="1"/>
              <a:t>edit</a:t>
            </a:r>
            <a:r>
              <a:rPr lang="de-CH" noProof="0" dirty="0"/>
              <a:t>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544" y="2914650"/>
            <a:ext cx="7086600" cy="1314450"/>
          </a:xfrm>
        </p:spPr>
        <p:txBody>
          <a:bodyPr>
            <a:noAutofit/>
          </a:bodyPr>
          <a:lstStyle>
            <a:lvl1pPr marL="0" indent="0" algn="l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noProof="0" dirty="0"/>
              <a:t>Click </a:t>
            </a:r>
            <a:r>
              <a:rPr lang="de-CH" noProof="0" dirty="0" err="1"/>
              <a:t>to</a:t>
            </a:r>
            <a:r>
              <a:rPr lang="de-CH" noProof="0" dirty="0"/>
              <a:t> </a:t>
            </a:r>
            <a:r>
              <a:rPr lang="de-CH" noProof="0" dirty="0" err="1"/>
              <a:t>edit</a:t>
            </a:r>
            <a:r>
              <a:rPr lang="de-CH" noProof="0" dirty="0"/>
              <a:t> Master </a:t>
            </a:r>
            <a:r>
              <a:rPr lang="de-CH" noProof="0" dirty="0" err="1"/>
              <a:t>subtitle</a:t>
            </a:r>
            <a:r>
              <a:rPr lang="de-CH" noProof="0" dirty="0"/>
              <a:t>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C4A7-AFC5-4ADC-BA92-D1897BC71866}" type="datetime1">
              <a:rPr lang="de-CH" noProof="0" smtClean="0"/>
              <a:pPr/>
              <a:t>02.10.24</a:t>
            </a:fld>
            <a:endParaRPr lang="de-CH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‹#›</a:t>
            </a:fld>
            <a:endParaRPr lang="de-CH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EB586-DF65-4930-A689-040614F8EA4B}" type="datetime1">
              <a:rPr lang="en-US" smtClean="0"/>
              <a:pPr/>
              <a:t>10/2/24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A54DA-E650-41E6-816C-059E3AE44C42}" type="datetime1">
              <a:rPr lang="en-US" smtClean="0"/>
              <a:pPr/>
              <a:t>10/2/24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82123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5367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/>
              <a:t>Click </a:t>
            </a:r>
            <a:r>
              <a:rPr lang="de-CH" noProof="0" dirty="0" err="1"/>
              <a:t>to</a:t>
            </a:r>
            <a:r>
              <a:rPr lang="de-CH" noProof="0" dirty="0"/>
              <a:t> </a:t>
            </a:r>
            <a:r>
              <a:rPr lang="de-CH" noProof="0" dirty="0" err="1"/>
              <a:t>edit</a:t>
            </a:r>
            <a:r>
              <a:rPr lang="de-CH" noProof="0" dirty="0"/>
              <a:t>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defRPr/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2000"/>
            </a:lvl2pPr>
            <a:lvl3pPr marL="1143000" indent="-228600">
              <a:buClr>
                <a:schemeClr val="accent2"/>
              </a:buClr>
              <a:buFont typeface="Wingdings" pitchFamily="2" charset="2"/>
              <a:buChar char="§"/>
              <a:defRPr sz="1600"/>
            </a:lvl3pPr>
            <a:lvl4pPr>
              <a:buClr>
                <a:schemeClr val="accent2"/>
              </a:buClr>
              <a:defRPr sz="1200"/>
            </a:lvl4pPr>
            <a:lvl5pPr>
              <a:buClr>
                <a:schemeClr val="accent2"/>
              </a:buClr>
              <a:defRPr sz="800"/>
            </a:lvl5pPr>
          </a:lstStyle>
          <a:p>
            <a:pPr lvl="0"/>
            <a:r>
              <a:rPr lang="de-CH" noProof="0" dirty="0"/>
              <a:t>Click </a:t>
            </a:r>
            <a:r>
              <a:rPr lang="de-CH" noProof="0" dirty="0" err="1"/>
              <a:t>to</a:t>
            </a:r>
            <a:r>
              <a:rPr lang="de-CH" noProof="0" dirty="0"/>
              <a:t> </a:t>
            </a:r>
            <a:r>
              <a:rPr lang="de-CH" noProof="0" dirty="0" err="1"/>
              <a:t>edit</a:t>
            </a:r>
            <a:r>
              <a:rPr lang="de-CH" noProof="0" dirty="0"/>
              <a:t> Master </a:t>
            </a:r>
            <a:r>
              <a:rPr lang="de-CH" noProof="0" dirty="0" err="1"/>
              <a:t>text</a:t>
            </a:r>
            <a:r>
              <a:rPr lang="de-CH" noProof="0" dirty="0"/>
              <a:t> </a:t>
            </a:r>
            <a:r>
              <a:rPr lang="de-CH" noProof="0" dirty="0" err="1"/>
              <a:t>styles</a:t>
            </a:r>
            <a:endParaRPr lang="de-CH" noProof="0" dirty="0"/>
          </a:p>
          <a:p>
            <a:pPr lvl="1"/>
            <a:r>
              <a:rPr lang="de-CH" noProof="0" dirty="0"/>
              <a:t>Second </a:t>
            </a:r>
            <a:r>
              <a:rPr lang="de-CH" noProof="0" dirty="0" err="1"/>
              <a:t>level</a:t>
            </a:r>
            <a:endParaRPr lang="de-CH" noProof="0" dirty="0"/>
          </a:p>
          <a:p>
            <a:pPr lvl="2"/>
            <a:r>
              <a:rPr lang="de-CH" noProof="0" dirty="0"/>
              <a:t>Third </a:t>
            </a:r>
            <a:r>
              <a:rPr lang="de-CH" noProof="0" dirty="0" err="1"/>
              <a:t>level</a:t>
            </a:r>
            <a:endParaRPr lang="de-CH" noProof="0" dirty="0"/>
          </a:p>
          <a:p>
            <a:pPr lvl="3"/>
            <a:r>
              <a:rPr lang="de-CH" noProof="0" dirty="0" err="1"/>
              <a:t>Fourth</a:t>
            </a:r>
            <a:r>
              <a:rPr lang="de-CH" noProof="0" dirty="0"/>
              <a:t> </a:t>
            </a:r>
            <a:r>
              <a:rPr lang="de-CH" noProof="0" dirty="0" err="1"/>
              <a:t>level</a:t>
            </a:r>
            <a:endParaRPr lang="de-CH" noProof="0" dirty="0"/>
          </a:p>
          <a:p>
            <a:pPr lvl="4"/>
            <a:r>
              <a:rPr lang="de-CH" noProof="0" dirty="0" err="1"/>
              <a:t>Fifth</a:t>
            </a:r>
            <a:r>
              <a:rPr lang="de-CH" noProof="0" dirty="0"/>
              <a:t> </a:t>
            </a:r>
            <a:r>
              <a:rPr lang="de-CH" noProof="0" dirty="0" err="1"/>
              <a:t>level</a:t>
            </a:r>
            <a:endParaRPr lang="de-CH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59753-799D-4D17-BD29-C3F93DDA1C56}" type="datetime1">
              <a:rPr lang="de-CH" noProof="0" smtClean="0"/>
              <a:pPr/>
              <a:t>02.10.24</a:t>
            </a:fld>
            <a:endParaRPr lang="de-CH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‹#›</a:t>
            </a:fld>
            <a:endParaRPr lang="de-CH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4E6BD-AC9D-4B17-B7ED-2FEF9FD44CBD}" type="datetime1">
              <a:rPr lang="en-US" smtClean="0"/>
              <a:pPr/>
              <a:t>10/2/24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buClr>
                <a:schemeClr val="accent2"/>
              </a:buClr>
              <a:defRPr sz="1200"/>
            </a:lvl4pPr>
            <a:lvl5pPr>
              <a:buClr>
                <a:schemeClr val="accent2"/>
              </a:buCl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buClr>
                <a:schemeClr val="accent2"/>
              </a:buClr>
              <a:defRPr sz="1200"/>
            </a:lvl4pPr>
            <a:lvl5pPr>
              <a:buClr>
                <a:schemeClr val="accent2"/>
              </a:buCl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C4D5-97A3-4FE8-961A-91067F07586F}" type="datetime1">
              <a:rPr lang="en-US" smtClean="0"/>
              <a:pPr/>
              <a:t>10/2/24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8E094-0BC7-4596-AC8D-4FA64050C201}" type="datetime1">
              <a:rPr lang="en-US" smtClean="0"/>
              <a:pPr/>
              <a:t>10/2/24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3B8AA-3922-4186-A99E-2770D12C3180}" type="datetime1">
              <a:rPr lang="en-US" smtClean="0"/>
              <a:pPr/>
              <a:t>10/2/24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CD224-AD7A-48CF-953F-54CC74C22AEB}" type="datetime1">
              <a:rPr lang="en-US" smtClean="0"/>
              <a:pPr/>
              <a:t>10/2/24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buClr>
                <a:schemeClr val="accent2"/>
              </a:buClr>
              <a:defRPr sz="1200"/>
            </a:lvl4pPr>
            <a:lvl5pPr>
              <a:buClr>
                <a:schemeClr val="accent2"/>
              </a:buClr>
              <a:defRPr sz="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9961C-149A-4855-8EA5-14CDEC5C2E75}" type="datetime1">
              <a:rPr lang="en-US" smtClean="0"/>
              <a:pPr/>
              <a:t>10/2/24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E3256-7FE7-408A-A1A1-0C31FFE74BA6}" type="datetime1">
              <a:rPr lang="en-US" smtClean="0"/>
              <a:pPr/>
              <a:t>10/2/24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noProof="0" dirty="0"/>
              <a:t>Click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edit</a:t>
            </a:r>
            <a:r>
              <a:rPr lang="de-CH" dirty="0"/>
              <a:t>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dirty="0"/>
              <a:t>Click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edit</a:t>
            </a:r>
            <a:r>
              <a:rPr lang="de-CH" dirty="0"/>
              <a:t> Master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styles</a:t>
            </a:r>
            <a:endParaRPr lang="de-CH" dirty="0"/>
          </a:p>
          <a:p>
            <a:pPr lvl="1"/>
            <a:r>
              <a:rPr lang="de-CH" dirty="0"/>
              <a:t>Second </a:t>
            </a:r>
            <a:r>
              <a:rPr lang="de-CH" dirty="0" err="1"/>
              <a:t>level</a:t>
            </a:r>
            <a:endParaRPr lang="de-CH" dirty="0"/>
          </a:p>
          <a:p>
            <a:pPr lvl="2"/>
            <a:r>
              <a:rPr lang="de-CH" dirty="0"/>
              <a:t>Third </a:t>
            </a:r>
            <a:r>
              <a:rPr lang="de-CH" dirty="0" err="1"/>
              <a:t>level</a:t>
            </a:r>
            <a:endParaRPr lang="de-CH" dirty="0"/>
          </a:p>
          <a:p>
            <a:pPr lvl="3"/>
            <a:r>
              <a:rPr lang="de-CH" dirty="0" err="1"/>
              <a:t>Fourth</a:t>
            </a:r>
            <a:r>
              <a:rPr lang="de-CH" dirty="0"/>
              <a:t> </a:t>
            </a:r>
            <a:r>
              <a:rPr lang="de-CH" dirty="0" err="1"/>
              <a:t>level</a:t>
            </a:r>
            <a:endParaRPr lang="de-CH" dirty="0"/>
          </a:p>
          <a:p>
            <a:pPr lvl="4"/>
            <a:r>
              <a:rPr lang="de-CH" dirty="0" err="1"/>
              <a:t>Fifth</a:t>
            </a:r>
            <a:r>
              <a:rPr lang="de-CH" dirty="0"/>
              <a:t> </a:t>
            </a:r>
            <a:r>
              <a:rPr lang="de-CH" dirty="0" err="1"/>
              <a:t>level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4872C-3E40-4D34-8BCC-9F294DACC404}" type="datetime1">
              <a:rPr lang="de-CH" smtClean="0"/>
              <a:pPr/>
              <a:t>02.10.24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de-CH" smtClean="0"/>
              <a:pPr/>
              <a:t>‹#›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300"/>
        </a:spcBef>
        <a:spcAft>
          <a:spcPts val="300"/>
        </a:spcAft>
        <a:buClr>
          <a:schemeClr val="accent2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xams.vis.ethz.ch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xams.vis.ethz.ch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xams.vis.ethz.ch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8000" y="1127641"/>
            <a:ext cx="7992888" cy="2296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i-FI" sz="3200" b="1" dirty="0"/>
              <a:t>252-0027</a:t>
            </a:r>
          </a:p>
          <a:p>
            <a:r>
              <a:rPr lang="fi-FI" sz="3200" b="1" dirty="0"/>
              <a:t>Einführung in die Programmierung</a:t>
            </a:r>
          </a:p>
          <a:p>
            <a:r>
              <a:rPr lang="fi-FI" sz="2800" b="1" dirty="0"/>
              <a:t>Übungen</a:t>
            </a:r>
          </a:p>
          <a:p>
            <a:endParaRPr lang="fi-FI" sz="2000" b="1" dirty="0"/>
          </a:p>
          <a:p>
            <a:pPr>
              <a:lnSpc>
                <a:spcPct val="80000"/>
              </a:lnSpc>
            </a:pPr>
            <a:r>
              <a:rPr lang="fi-FI" sz="3200" b="1" dirty="0"/>
              <a:t>Woche 3: </a:t>
            </a:r>
            <a:r>
              <a:rPr lang="de-DE" sz="3200" b="1"/>
              <a:t>Einführung Java</a:t>
            </a:r>
            <a:endParaRPr lang="fi-FI" sz="3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67544" y="3723878"/>
            <a:ext cx="62646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Timo Baumberger</a:t>
            </a:r>
          </a:p>
          <a:p>
            <a:r>
              <a:rPr lang="en-US" sz="2000" b="1" dirty="0" err="1"/>
              <a:t>Departement</a:t>
            </a:r>
            <a:r>
              <a:rPr lang="en-US" sz="2000" b="1" dirty="0"/>
              <a:t> </a:t>
            </a:r>
            <a:r>
              <a:rPr lang="en-US" sz="2000" b="1" dirty="0" err="1"/>
              <a:t>Informatik</a:t>
            </a:r>
            <a:endParaRPr lang="en-US" sz="2000" b="1" dirty="0"/>
          </a:p>
          <a:p>
            <a:r>
              <a:rPr lang="en-US" sz="2000" b="1" dirty="0"/>
              <a:t>ETH Zürich</a:t>
            </a:r>
          </a:p>
        </p:txBody>
      </p:sp>
    </p:spTree>
    <p:extLst>
      <p:ext uri="{BB962C8B-B14F-4D97-AF65-F5344CB8AC3E}">
        <p14:creationId xmlns:p14="http://schemas.microsoft.com/office/powerpoint/2010/main" val="287579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FD81A-E7D5-F3D0-7DE0-D9D49B3FA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Auswertung – Ordnung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C409257-39B6-3924-A51F-5E870FD41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819" t="28454" r="4623" b="16176"/>
          <a:stretch/>
        </p:blipFill>
        <p:spPr>
          <a:xfrm>
            <a:off x="914400" y="1628775"/>
            <a:ext cx="6068481" cy="2651278"/>
          </a:xfr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C4FBBC1-D3F1-9956-93E2-771258CD1273}"/>
              </a:ext>
            </a:extLst>
          </p:cNvPr>
          <p:cNvSpPr/>
          <p:nvPr/>
        </p:nvSpPr>
        <p:spPr>
          <a:xfrm>
            <a:off x="7370283" y="1628776"/>
            <a:ext cx="1264186" cy="5701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000" b="1" dirty="0"/>
              <a:t>( 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B297F9-3C53-1406-46C5-7C7805E1BCB4}"/>
              </a:ext>
            </a:extLst>
          </p:cNvPr>
          <p:cNvSpPr/>
          <p:nvPr/>
        </p:nvSpPr>
        <p:spPr>
          <a:xfrm>
            <a:off x="7370283" y="2669353"/>
            <a:ext cx="1264186" cy="5701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700" b="1" dirty="0"/>
              <a:t>* / %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ED282B-4B97-B79D-49F6-F3B0E36E878A}"/>
              </a:ext>
            </a:extLst>
          </p:cNvPr>
          <p:cNvSpPr/>
          <p:nvPr/>
        </p:nvSpPr>
        <p:spPr>
          <a:xfrm>
            <a:off x="7370283" y="3671200"/>
            <a:ext cx="1264186" cy="5701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300" b="1" dirty="0"/>
              <a:t>+ -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B23292-A5FD-EB50-8B4A-EC73F3BEE1E9}"/>
              </a:ext>
            </a:extLst>
          </p:cNvPr>
          <p:cNvCxnSpPr>
            <a:stCxn id="9" idx="2"/>
            <a:endCxn id="11" idx="0"/>
          </p:cNvCxnSpPr>
          <p:nvPr/>
        </p:nvCxnSpPr>
        <p:spPr>
          <a:xfrm>
            <a:off x="8002376" y="2198897"/>
            <a:ext cx="1" cy="4704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5DC1DF-FB25-42DD-3DBD-8C0D49CFE891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8002376" y="3239475"/>
            <a:ext cx="0" cy="4317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688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CH" sz="2800" dirty="0"/>
              <a:t>Kurzschlussauswertung («short-circuit evaluation»)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7574"/>
            <a:ext cx="8229600" cy="30243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1800" b="0" dirty="0"/>
              <a:t>Bei Berechnung von</a:t>
            </a:r>
            <a:r>
              <a:rPr lang="de-CH" sz="1800" b="0" dirty="0">
                <a:latin typeface="Ubuntu Mono" panose="020B0509030602030204" pitchFamily="49" charset="0"/>
              </a:rPr>
              <a:t> p &amp;&amp; q </a:t>
            </a:r>
            <a:r>
              <a:rPr lang="de-CH" sz="1800" b="0" dirty="0"/>
              <a:t>und</a:t>
            </a:r>
            <a:r>
              <a:rPr lang="de-CH" sz="1800" b="0" dirty="0">
                <a:latin typeface="Ubuntu Mono" panose="020B0509030602030204" pitchFamily="49" charset="0"/>
              </a:rPr>
              <a:t> p || q</a:t>
            </a:r>
            <a:endParaRPr lang="de-CH" sz="1800" b="0" dirty="0"/>
          </a:p>
          <a:p>
            <a:r>
              <a:rPr lang="de-CH" sz="1800" b="0" dirty="0"/>
              <a:t>Java wertet zuerst den linken Operanden</a:t>
            </a:r>
            <a:r>
              <a:rPr lang="de-CH" sz="1800" b="0" dirty="0">
                <a:latin typeface="Ubuntu Mono" panose="020B0509030602030204" pitchFamily="49" charset="0"/>
              </a:rPr>
              <a:t> (p) </a:t>
            </a:r>
            <a:r>
              <a:rPr lang="de-CH" sz="1800" b="0" dirty="0"/>
              <a:t>und dann den rechten</a:t>
            </a:r>
            <a:r>
              <a:rPr lang="de-CH" sz="1800" b="0" dirty="0">
                <a:latin typeface="Ubuntu Mono" panose="020B0509030602030204" pitchFamily="49" charset="0"/>
              </a:rPr>
              <a:t> (q) </a:t>
            </a:r>
            <a:r>
              <a:rPr lang="de-CH" sz="1800" b="0" dirty="0"/>
              <a:t>aus</a:t>
            </a:r>
          </a:p>
          <a:p>
            <a:r>
              <a:rPr lang="de-CH" sz="1800" b="0" dirty="0"/>
              <a:t>die Auswertung wird beendet, sobald das Ergebnis feststeht. </a:t>
            </a:r>
          </a:p>
          <a:p>
            <a:pPr lvl="1"/>
            <a:r>
              <a:rPr lang="de-CH" sz="1600" b="0" dirty="0"/>
              <a:t>Bei</a:t>
            </a:r>
            <a:r>
              <a:rPr lang="de-CH" sz="1600" b="0" dirty="0">
                <a:latin typeface="Ubuntu Mono" panose="020B0509030602030204" pitchFamily="49" charset="0"/>
              </a:rPr>
              <a:t> p &amp;&amp; q</a:t>
            </a:r>
            <a:r>
              <a:rPr lang="de-CH" sz="1600" b="0" dirty="0"/>
              <a:t>:</a:t>
            </a:r>
            <a:r>
              <a:rPr lang="de-CH" sz="1600" b="0" dirty="0">
                <a:latin typeface="Ubuntu Mono" panose="020B0509030602030204" pitchFamily="49" charset="0"/>
              </a:rPr>
              <a:t> </a:t>
            </a:r>
            <a:r>
              <a:rPr lang="de-CH" sz="1600" b="0" dirty="0"/>
              <a:t>Falls</a:t>
            </a:r>
            <a:r>
              <a:rPr lang="de-CH" sz="1600" b="0" dirty="0">
                <a:latin typeface="Ubuntu Mono" panose="020B0509030602030204" pitchFamily="49" charset="0"/>
              </a:rPr>
              <a:t> p == </a:t>
            </a:r>
            <a:r>
              <a:rPr lang="de-CH" sz="1600" b="0" dirty="0" err="1">
                <a:latin typeface="Ubuntu Mono" panose="020B0509030602030204" pitchFamily="49" charset="0"/>
              </a:rPr>
              <a:t>false</a:t>
            </a:r>
            <a:r>
              <a:rPr lang="de-CH" sz="1600" b="0" dirty="0"/>
              <a:t>, dann ist</a:t>
            </a:r>
            <a:r>
              <a:rPr lang="de-CH" sz="1600" b="0" dirty="0">
                <a:latin typeface="Ubuntu Mono" panose="020B0509030602030204" pitchFamily="49" charset="0"/>
              </a:rPr>
              <a:t> p &amp;&amp; q == </a:t>
            </a:r>
            <a:r>
              <a:rPr lang="de-CH" sz="1600" b="0" dirty="0" err="1">
                <a:latin typeface="Ubuntu Mono" panose="020B0509030602030204" pitchFamily="49" charset="0"/>
              </a:rPr>
              <a:t>false</a:t>
            </a:r>
            <a:endParaRPr lang="de-CH" sz="1600" b="0" dirty="0">
              <a:latin typeface="Ubuntu Mono" panose="020B0509030602030204" pitchFamily="49" charset="0"/>
            </a:endParaRPr>
          </a:p>
          <a:p>
            <a:pPr lvl="1"/>
            <a:r>
              <a:rPr lang="de-CH" sz="1600" b="0" dirty="0"/>
              <a:t>Bei</a:t>
            </a:r>
            <a:r>
              <a:rPr lang="de-CH" sz="1600" b="0" dirty="0">
                <a:latin typeface="Ubuntu Mono" panose="020B0509030602030204" pitchFamily="49" charset="0"/>
              </a:rPr>
              <a:t> p || q</a:t>
            </a:r>
            <a:r>
              <a:rPr lang="de-CH" sz="1600" b="0" dirty="0"/>
              <a:t>:</a:t>
            </a:r>
            <a:r>
              <a:rPr lang="de-CH" sz="1600" b="0" dirty="0">
                <a:latin typeface="Ubuntu Mono" panose="020B0509030602030204" pitchFamily="49" charset="0"/>
              </a:rPr>
              <a:t> </a:t>
            </a:r>
            <a:r>
              <a:rPr lang="de-CH" sz="1600" b="0" dirty="0"/>
              <a:t>Falls</a:t>
            </a:r>
            <a:r>
              <a:rPr lang="de-CH" sz="1600" b="0" dirty="0">
                <a:latin typeface="Ubuntu Mono" panose="020B0509030602030204" pitchFamily="49" charset="0"/>
              </a:rPr>
              <a:t> p == </a:t>
            </a:r>
            <a:r>
              <a:rPr lang="de-CH" sz="1600" b="0" dirty="0" err="1">
                <a:latin typeface="Ubuntu Mono" panose="020B0509030602030204" pitchFamily="49" charset="0"/>
              </a:rPr>
              <a:t>true</a:t>
            </a:r>
            <a:r>
              <a:rPr lang="de-CH" sz="1600" b="0" dirty="0"/>
              <a:t>, dann ist</a:t>
            </a:r>
            <a:r>
              <a:rPr lang="de-CH" sz="1600" b="0" dirty="0">
                <a:latin typeface="Ubuntu Mono" panose="020B0509030602030204" pitchFamily="49" charset="0"/>
              </a:rPr>
              <a:t> p || q == </a:t>
            </a:r>
            <a:r>
              <a:rPr lang="de-CH" sz="1600" b="0" dirty="0" err="1">
                <a:latin typeface="Ubuntu Mono" panose="020B0509030602030204" pitchFamily="49" charset="0"/>
              </a:rPr>
              <a:t>true</a:t>
            </a:r>
            <a:endParaRPr lang="de-CH" sz="1600" b="0" dirty="0">
              <a:latin typeface="Ubuntu Mono" panose="020B0509030602030204" pitchFamily="49" charset="0"/>
            </a:endParaRPr>
          </a:p>
          <a:p>
            <a:pPr marL="0" indent="0">
              <a:buNone/>
            </a:pPr>
            <a:endParaRPr lang="de-CH" sz="1800" b="0" dirty="0">
              <a:latin typeface="Ubuntu Mono" panose="020B0509030602030204" pitchFamily="49" charset="0"/>
            </a:endParaRPr>
          </a:p>
          <a:p>
            <a:pPr marL="0" indent="0">
              <a:buNone/>
            </a:pPr>
            <a:endParaRPr lang="de-CH" sz="1800" b="0" dirty="0">
              <a:latin typeface="Ubuntu Mono" panose="020B0509030602030204" pitchFamily="49" charset="0"/>
            </a:endParaRPr>
          </a:p>
          <a:p>
            <a:pPr marL="0" indent="0">
              <a:buNone/>
            </a:pPr>
            <a:endParaRPr lang="de-CH" sz="1800" b="0" dirty="0">
              <a:latin typeface="Ubuntu Mono" panose="020B0509030602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5" name="Group 31">
            <a:extLst>
              <a:ext uri="{FF2B5EF4-FFF2-40B4-BE49-F238E27FC236}">
                <a16:creationId xmlns:a16="http://schemas.microsoft.com/office/drawing/2014/main" id="{E9F336E6-30F6-686D-AAB7-6123DBD521D0}"/>
              </a:ext>
            </a:extLst>
          </p:cNvPr>
          <p:cNvGraphicFramePr>
            <a:graphicFrameLocks noGrp="1"/>
          </p:cNvGraphicFramePr>
          <p:nvPr/>
        </p:nvGraphicFramePr>
        <p:xfrm>
          <a:off x="971600" y="2962250"/>
          <a:ext cx="2453325" cy="1409700"/>
        </p:xfrm>
        <a:graphic>
          <a:graphicData uri="http://schemas.openxmlformats.org/drawingml/2006/table">
            <a:tbl>
              <a:tblPr/>
              <a:tblGrid>
                <a:gridCol w="7628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76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32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cs typeface="Consolas" panose="020B0609020204030204" pitchFamily="49" charset="0"/>
                        </a:rPr>
                        <a:t>p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C7C7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cs typeface="Consolas" panose="020B0609020204030204" pitchFamily="49" charset="0"/>
                        </a:rPr>
                        <a:t>q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C7C7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cs typeface="Consolas" panose="020B0609020204030204" pitchFamily="49" charset="0"/>
                        </a:rPr>
                        <a:t>p &amp;&amp; q</a:t>
                      </a:r>
                    </a:p>
                  </a:txBody>
                  <a:tcPr marL="68580" marR="68580" marT="34290" marB="34290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cs typeface="Consolas" panose="020B0609020204030204" pitchFamily="49" charset="0"/>
                        </a:rPr>
                        <a:t>true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cs typeface="Consolas" panose="020B0609020204030204" pitchFamily="49" charset="0"/>
                        </a:rPr>
                        <a:t>true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cs typeface="Consolas" panose="020B0609020204030204" pitchFamily="49" charset="0"/>
                        </a:rPr>
                        <a:t>true</a:t>
                      </a:r>
                    </a:p>
                  </a:txBody>
                  <a:tcPr marL="68580" marR="68580" marT="34290" marB="34290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cs typeface="Consolas" panose="020B0609020204030204" pitchFamily="49" charset="0"/>
                        </a:rPr>
                        <a:t>true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cs typeface="Consolas" panose="020B0609020204030204" pitchFamily="49" charset="0"/>
                        </a:rPr>
                        <a:t>false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cs typeface="Consolas" panose="020B0609020204030204" pitchFamily="49" charset="0"/>
                        </a:rPr>
                        <a:t>false</a:t>
                      </a:r>
                    </a:p>
                  </a:txBody>
                  <a:tcPr marL="68580" marR="68580" marT="34290" marB="34290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cs typeface="Consolas" panose="020B0609020204030204" pitchFamily="49" charset="0"/>
                        </a:rPr>
                        <a:t>false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cs typeface="Consolas" panose="020B0609020204030204" pitchFamily="49" charset="0"/>
                        </a:rPr>
                        <a:t>true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cs typeface="Consolas" panose="020B0609020204030204" pitchFamily="49" charset="0"/>
                        </a:rPr>
                        <a:t>false</a:t>
                      </a:r>
                    </a:p>
                  </a:txBody>
                  <a:tcPr marL="68580" marR="68580" marT="34290" marB="34290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6C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cs typeface="Consolas" panose="020B0609020204030204" pitchFamily="49" charset="0"/>
                        </a:rPr>
                        <a:t>false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cs typeface="Consolas" panose="020B0609020204030204" pitchFamily="49" charset="0"/>
                        </a:rPr>
                        <a:t>false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cs typeface="Consolas" panose="020B0609020204030204" pitchFamily="49" charset="0"/>
                        </a:rPr>
                        <a:t>false</a:t>
                      </a:r>
                    </a:p>
                  </a:txBody>
                  <a:tcPr marL="68580" marR="68580" marT="34290" marB="34290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6C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E52A46E-17FB-176B-E15C-46D370AC714B}"/>
              </a:ext>
            </a:extLst>
          </p:cNvPr>
          <p:cNvGraphicFramePr>
            <a:graphicFrameLocks noGrp="1"/>
          </p:cNvGraphicFramePr>
          <p:nvPr/>
        </p:nvGraphicFramePr>
        <p:xfrm>
          <a:off x="5148064" y="2962250"/>
          <a:ext cx="821502" cy="1409700"/>
        </p:xfrm>
        <a:graphic>
          <a:graphicData uri="http://schemas.openxmlformats.org/drawingml/2006/table">
            <a:tbl>
              <a:tblPr/>
              <a:tblGrid>
                <a:gridCol w="821502">
                  <a:extLst>
                    <a:ext uri="{9D8B030D-6E8A-4147-A177-3AD203B41FA5}">
                      <a16:colId xmlns:a16="http://schemas.microsoft.com/office/drawing/2014/main" val="4278884622"/>
                    </a:ext>
                  </a:extLst>
                </a:gridCol>
              </a:tblGrid>
              <a:tr h="27432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cs typeface="Consolas" panose="020B0609020204030204" pitchFamily="49" charset="0"/>
                        </a:rPr>
                        <a:t>p || q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713405"/>
                  </a:ext>
                </a:extLst>
              </a:tr>
              <a:tr h="27432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cs typeface="Consolas" panose="020B0609020204030204" pitchFamily="49" charset="0"/>
                        </a:rPr>
                        <a:t>true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6C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409245"/>
                  </a:ext>
                </a:extLst>
              </a:tr>
              <a:tr h="27432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cs typeface="Consolas" panose="020B0609020204030204" pitchFamily="49" charset="0"/>
                        </a:rPr>
                        <a:t>true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6C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130495"/>
                  </a:ext>
                </a:extLst>
              </a:tr>
              <a:tr h="27432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cs typeface="Consolas" panose="020B0609020204030204" pitchFamily="49" charset="0"/>
                        </a:rPr>
                        <a:t>true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6124445"/>
                  </a:ext>
                </a:extLst>
              </a:tr>
              <a:tr h="27432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cs typeface="Consolas" panose="020B0609020204030204" pitchFamily="49" charset="0"/>
                        </a:rPr>
                        <a:t>false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089260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45B08B4-4A18-92B7-ADD5-E4116B02A38D}"/>
              </a:ext>
            </a:extLst>
          </p:cNvPr>
          <p:cNvGraphicFramePr>
            <a:graphicFrameLocks noGrp="1"/>
          </p:cNvGraphicFramePr>
          <p:nvPr/>
        </p:nvGraphicFramePr>
        <p:xfrm>
          <a:off x="3622420" y="2962250"/>
          <a:ext cx="1525644" cy="1409700"/>
        </p:xfrm>
        <a:graphic>
          <a:graphicData uri="http://schemas.openxmlformats.org/drawingml/2006/table">
            <a:tbl>
              <a:tblPr/>
              <a:tblGrid>
                <a:gridCol w="762822">
                  <a:extLst>
                    <a:ext uri="{9D8B030D-6E8A-4147-A177-3AD203B41FA5}">
                      <a16:colId xmlns:a16="http://schemas.microsoft.com/office/drawing/2014/main" val="1364305197"/>
                    </a:ext>
                  </a:extLst>
                </a:gridCol>
                <a:gridCol w="762822">
                  <a:extLst>
                    <a:ext uri="{9D8B030D-6E8A-4147-A177-3AD203B41FA5}">
                      <a16:colId xmlns:a16="http://schemas.microsoft.com/office/drawing/2014/main" val="1915379398"/>
                    </a:ext>
                  </a:extLst>
                </a:gridCol>
              </a:tblGrid>
              <a:tr h="27432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cs typeface="Consolas" panose="020B0609020204030204" pitchFamily="49" charset="0"/>
                        </a:rPr>
                        <a:t>p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C7C7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cs typeface="Consolas" panose="020B0609020204030204" pitchFamily="49" charset="0"/>
                        </a:rPr>
                        <a:t>q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409149"/>
                  </a:ext>
                </a:extLst>
              </a:tr>
              <a:tr h="27432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cs typeface="Consolas" panose="020B0609020204030204" pitchFamily="49" charset="0"/>
                        </a:rPr>
                        <a:t>true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cs typeface="Consolas" panose="020B0609020204030204" pitchFamily="49" charset="0"/>
                        </a:rPr>
                        <a:t>true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445289"/>
                  </a:ext>
                </a:extLst>
              </a:tr>
              <a:tr h="27432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cs typeface="Consolas" panose="020B0609020204030204" pitchFamily="49" charset="0"/>
                        </a:rPr>
                        <a:t>true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cs typeface="Consolas" panose="020B0609020204030204" pitchFamily="49" charset="0"/>
                        </a:rPr>
                        <a:t>false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7837"/>
                  </a:ext>
                </a:extLst>
              </a:tr>
              <a:tr h="27432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cs typeface="Consolas" panose="020B0609020204030204" pitchFamily="49" charset="0"/>
                        </a:rPr>
                        <a:t>false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cs typeface="Consolas" panose="020B0609020204030204" pitchFamily="49" charset="0"/>
                        </a:rPr>
                        <a:t>true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118611"/>
                  </a:ext>
                </a:extLst>
              </a:tr>
              <a:tr h="27432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cs typeface="Consolas" panose="020B0609020204030204" pitchFamily="49" charset="0"/>
                        </a:rPr>
                        <a:t>false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cs typeface="Consolas" panose="020B0609020204030204" pitchFamily="49" charset="0"/>
                        </a:rPr>
                        <a:t>false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9992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A2B4D34-82C5-D4C4-E5CF-EF69F4463E42}"/>
              </a:ext>
            </a:extLst>
          </p:cNvPr>
          <p:cNvSpPr txBox="1"/>
          <p:nvPr/>
        </p:nvSpPr>
        <p:spPr>
          <a:xfrm>
            <a:off x="486564" y="4487435"/>
            <a:ext cx="6768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None/>
            </a:pPr>
            <a:r>
              <a:rPr lang="de-CH" dirty="0"/>
              <a:t>In diesen Fällen ist keine Auswertung von q nötig!</a:t>
            </a:r>
          </a:p>
        </p:txBody>
      </p:sp>
    </p:spTree>
    <p:extLst>
      <p:ext uri="{BB962C8B-B14F-4D97-AF65-F5344CB8AC3E}">
        <p14:creationId xmlns:p14="http://schemas.microsoft.com/office/powerpoint/2010/main" val="4057578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AC04DDD-9E1C-1146-E90B-ECB70E6C7939}"/>
              </a:ext>
            </a:extLst>
          </p:cNvPr>
          <p:cNvSpPr/>
          <p:nvPr/>
        </p:nvSpPr>
        <p:spPr>
          <a:xfrm>
            <a:off x="7747146" y="994360"/>
            <a:ext cx="1264186" cy="5701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300" b="1" dirty="0"/>
              <a:t>+ -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1FD81A-E7D5-F3D0-7DE0-D9D49B3FA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Auswertung – Beispiele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83CCF3-C3E1-91C1-0E01-D92ED1335F35}"/>
              </a:ext>
            </a:extLst>
          </p:cNvPr>
          <p:cNvSpPr/>
          <p:nvPr/>
        </p:nvSpPr>
        <p:spPr>
          <a:xfrm>
            <a:off x="6651434" y="643972"/>
            <a:ext cx="1264186" cy="5701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700" b="1" dirty="0"/>
              <a:t>* / %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0756BB-A16A-4D67-344F-B99D1E45B0C7}"/>
              </a:ext>
            </a:extLst>
          </p:cNvPr>
          <p:cNvSpPr/>
          <p:nvPr/>
        </p:nvSpPr>
        <p:spPr>
          <a:xfrm>
            <a:off x="5535978" y="229290"/>
            <a:ext cx="1264186" cy="5701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000" b="1" dirty="0"/>
              <a:t>( 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F70DE7-7EE2-9C02-00BE-8153BDBA6B4F}"/>
              </a:ext>
            </a:extLst>
          </p:cNvPr>
          <p:cNvSpPr txBox="1"/>
          <p:nvPr/>
        </p:nvSpPr>
        <p:spPr>
          <a:xfrm>
            <a:off x="1247661" y="4011911"/>
            <a:ext cx="4583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Output:</a:t>
            </a:r>
            <a:r>
              <a:rPr lang="en-GB" dirty="0"/>
              <a:t> 1.5</a:t>
            </a:r>
            <a:endParaRPr lang="en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98FBE1-8515-1AF6-E485-0CA0F4CDE6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412" t="18207" r="9412" b="18207"/>
          <a:stretch/>
        </p:blipFill>
        <p:spPr>
          <a:xfrm>
            <a:off x="1511660" y="1291971"/>
            <a:ext cx="6120000" cy="255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3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FD81A-E7D5-F3D0-7DE0-D9D49B3FA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Auswertung – Beispiele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D9696F-BF45-5857-C46B-37CEE2370AD5}"/>
              </a:ext>
            </a:extLst>
          </p:cNvPr>
          <p:cNvSpPr/>
          <p:nvPr/>
        </p:nvSpPr>
        <p:spPr>
          <a:xfrm>
            <a:off x="7747146" y="994360"/>
            <a:ext cx="1264186" cy="5701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300" b="1" dirty="0"/>
              <a:t>+ -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9C6898-20BA-212A-D4C9-F8556AD06B50}"/>
              </a:ext>
            </a:extLst>
          </p:cNvPr>
          <p:cNvSpPr/>
          <p:nvPr/>
        </p:nvSpPr>
        <p:spPr>
          <a:xfrm>
            <a:off x="6651434" y="643972"/>
            <a:ext cx="1264186" cy="5701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700" b="1" dirty="0"/>
              <a:t>* / 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912CF8-9E53-C3A7-9C11-E11873CBE876}"/>
              </a:ext>
            </a:extLst>
          </p:cNvPr>
          <p:cNvSpPr/>
          <p:nvPr/>
        </p:nvSpPr>
        <p:spPr>
          <a:xfrm>
            <a:off x="5535978" y="229290"/>
            <a:ext cx="1264186" cy="5701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000" b="1" dirty="0"/>
              <a:t>(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B1FC60-1ECE-70E0-52DF-3F177B3C3DDB}"/>
              </a:ext>
            </a:extLst>
          </p:cNvPr>
          <p:cNvSpPr txBox="1"/>
          <p:nvPr/>
        </p:nvSpPr>
        <p:spPr>
          <a:xfrm>
            <a:off x="1247661" y="4011911"/>
            <a:ext cx="4583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Output:</a:t>
            </a:r>
            <a:r>
              <a:rPr lang="en-GB" dirty="0"/>
              <a:t> 5.5</a:t>
            </a:r>
            <a:endParaRPr lang="en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D2263E-2145-D67A-D2CE-F262EA5604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786" t="17792" r="9786" b="17846"/>
          <a:stretch/>
        </p:blipFill>
        <p:spPr>
          <a:xfrm>
            <a:off x="1565836" y="1347614"/>
            <a:ext cx="6012328" cy="25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21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FD81A-E7D5-F3D0-7DE0-D9D49B3FA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Auswertung – Casting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08B7D2-1167-4E8D-3B5C-F96C5414315A}"/>
              </a:ext>
            </a:extLst>
          </p:cNvPr>
          <p:cNvSpPr/>
          <p:nvPr/>
        </p:nvSpPr>
        <p:spPr>
          <a:xfrm>
            <a:off x="7747146" y="994360"/>
            <a:ext cx="1264186" cy="5701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300" b="1" dirty="0"/>
              <a:t>+ -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47393C-2308-09FC-597B-B2066C5B93CD}"/>
              </a:ext>
            </a:extLst>
          </p:cNvPr>
          <p:cNvSpPr/>
          <p:nvPr/>
        </p:nvSpPr>
        <p:spPr>
          <a:xfrm>
            <a:off x="6651434" y="643972"/>
            <a:ext cx="1264186" cy="5701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700" b="1" dirty="0"/>
              <a:t>* / 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435A02-81FC-E236-484F-CD22BE19B322}"/>
              </a:ext>
            </a:extLst>
          </p:cNvPr>
          <p:cNvSpPr/>
          <p:nvPr/>
        </p:nvSpPr>
        <p:spPr>
          <a:xfrm>
            <a:off x="5535978" y="229290"/>
            <a:ext cx="1264186" cy="5701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000" b="1" dirty="0"/>
              <a:t>(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5D13DC-E0BE-6302-7C7F-D8D882743977}"/>
              </a:ext>
            </a:extLst>
          </p:cNvPr>
          <p:cNvSpPr txBox="1"/>
          <p:nvPr/>
        </p:nvSpPr>
        <p:spPr>
          <a:xfrm>
            <a:off x="1247661" y="4011911"/>
            <a:ext cx="4583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Output:</a:t>
            </a:r>
            <a:r>
              <a:rPr lang="en-GB" dirty="0"/>
              <a:t> 2.5</a:t>
            </a:r>
            <a:endParaRPr lang="en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9FB3B9-D0D4-1AD9-48A7-A316495875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764" t="17801" r="9764" b="17800"/>
          <a:stretch/>
        </p:blipFill>
        <p:spPr>
          <a:xfrm>
            <a:off x="1565332" y="1347614"/>
            <a:ext cx="6013336" cy="250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40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FD81A-E7D5-F3D0-7DE0-D9D49B3FA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Auswertung – String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20597D-1C9C-FE3F-171E-C665C8112F4F}"/>
              </a:ext>
            </a:extLst>
          </p:cNvPr>
          <p:cNvSpPr txBox="1"/>
          <p:nvPr/>
        </p:nvSpPr>
        <p:spPr>
          <a:xfrm>
            <a:off x="1247662" y="4032173"/>
            <a:ext cx="439864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100" b="1" dirty="0"/>
              <a:t>Output</a:t>
            </a:r>
            <a:r>
              <a:rPr lang="en-GB" sz="2100" dirty="0"/>
              <a:t>: </a:t>
            </a:r>
            <a:r>
              <a:rPr lang="en-GB" sz="2100" dirty="0" err="1"/>
              <a:t>Wir</a:t>
            </a:r>
            <a:r>
              <a:rPr lang="en-GB" sz="2100" dirty="0"/>
              <a:t> </a:t>
            </a:r>
            <a:r>
              <a:rPr lang="en-GB" sz="2100" dirty="0" err="1"/>
              <a:t>schreiben</a:t>
            </a:r>
            <a:r>
              <a:rPr lang="en-GB" sz="2100" dirty="0"/>
              <a:t> das </a:t>
            </a:r>
            <a:r>
              <a:rPr lang="en-GB" sz="2100" dirty="0" err="1"/>
              <a:t>Jahr</a:t>
            </a:r>
            <a:r>
              <a:rPr lang="en-GB" sz="2100" dirty="0"/>
              <a:t> 2022.0</a:t>
            </a:r>
            <a:endParaRPr lang="en-CH" sz="21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889FBE-645E-05A2-F6F9-1B14AA5BB055}"/>
              </a:ext>
            </a:extLst>
          </p:cNvPr>
          <p:cNvSpPr/>
          <p:nvPr/>
        </p:nvSpPr>
        <p:spPr>
          <a:xfrm>
            <a:off x="7747146" y="994360"/>
            <a:ext cx="1264186" cy="5701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300" b="1" dirty="0"/>
              <a:t>+ -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E46E74-0B97-5207-644F-4455889CF764}"/>
              </a:ext>
            </a:extLst>
          </p:cNvPr>
          <p:cNvSpPr/>
          <p:nvPr/>
        </p:nvSpPr>
        <p:spPr>
          <a:xfrm>
            <a:off x="6651434" y="643972"/>
            <a:ext cx="1264186" cy="5701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700" b="1" dirty="0"/>
              <a:t>* / %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007C98-B7A1-E38F-34AD-D9248FCAEF4C}"/>
              </a:ext>
            </a:extLst>
          </p:cNvPr>
          <p:cNvSpPr/>
          <p:nvPr/>
        </p:nvSpPr>
        <p:spPr>
          <a:xfrm>
            <a:off x="5535978" y="229290"/>
            <a:ext cx="1264186" cy="5701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000" b="1" dirty="0"/>
              <a:t>( 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78328A-1419-23F0-8F4B-2DEC5D01A7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975" t="16401" r="7975" b="16401"/>
          <a:stretch/>
        </p:blipFill>
        <p:spPr>
          <a:xfrm>
            <a:off x="1489157" y="1382402"/>
            <a:ext cx="6107179" cy="233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7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FD81A-E7D5-F3D0-7DE0-D9D49B3FA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Auswertung – </a:t>
            </a:r>
            <a:br>
              <a:rPr lang="en-CH" dirty="0"/>
            </a:br>
            <a:r>
              <a:rPr lang="en-CH" dirty="0"/>
              <a:t>Prüfungsbeispiel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8ED654-3494-2B40-4C98-F787B1E30CAA}"/>
              </a:ext>
            </a:extLst>
          </p:cNvPr>
          <p:cNvSpPr/>
          <p:nvPr/>
        </p:nvSpPr>
        <p:spPr>
          <a:xfrm>
            <a:off x="7747146" y="994360"/>
            <a:ext cx="1264186" cy="5701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300" b="1" dirty="0"/>
              <a:t>+ -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23E9F9-D1C8-A4FD-BDDD-7569995F483A}"/>
              </a:ext>
            </a:extLst>
          </p:cNvPr>
          <p:cNvSpPr/>
          <p:nvPr/>
        </p:nvSpPr>
        <p:spPr>
          <a:xfrm>
            <a:off x="6651434" y="643972"/>
            <a:ext cx="1264186" cy="5701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700" b="1" dirty="0"/>
              <a:t>* / %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14580A-C169-BCF1-E0B5-40AE37206BB8}"/>
              </a:ext>
            </a:extLst>
          </p:cNvPr>
          <p:cNvSpPr/>
          <p:nvPr/>
        </p:nvSpPr>
        <p:spPr>
          <a:xfrm>
            <a:off x="5535978" y="229290"/>
            <a:ext cx="1264186" cy="5701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000" b="1" dirty="0"/>
              <a:t>( 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FEF49A-93D2-A97F-8902-84C807FF43F4}"/>
              </a:ext>
            </a:extLst>
          </p:cNvPr>
          <p:cNvSpPr txBox="1"/>
          <p:nvPr/>
        </p:nvSpPr>
        <p:spPr>
          <a:xfrm>
            <a:off x="1247661" y="4032173"/>
            <a:ext cx="166744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100" b="1" dirty="0"/>
              <a:t>Output</a:t>
            </a:r>
            <a:r>
              <a:rPr lang="en-GB" sz="2100" dirty="0"/>
              <a:t>: 9X16</a:t>
            </a:r>
            <a:endParaRPr lang="en-CH" sz="2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FAC587-AF91-C6B5-2985-C0CF9E50F2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65" t="17801" r="8589" b="17800"/>
          <a:stretch/>
        </p:blipFill>
        <p:spPr>
          <a:xfrm>
            <a:off x="1448697" y="1419622"/>
            <a:ext cx="6147639" cy="228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8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8A9D0-66C9-587B-0D1E-82A0FF69F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6E0BF-1F84-BE12-99FD-661C798A1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Auswertung – </a:t>
            </a:r>
            <a:br>
              <a:rPr lang="en-CH" dirty="0"/>
            </a:br>
            <a:r>
              <a:rPr lang="en-CH" dirty="0"/>
              <a:t>Prüfungsbeispiel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9D785A-654A-33F6-0F22-1FFBAC943537}"/>
              </a:ext>
            </a:extLst>
          </p:cNvPr>
          <p:cNvSpPr/>
          <p:nvPr/>
        </p:nvSpPr>
        <p:spPr>
          <a:xfrm>
            <a:off x="7747146" y="994360"/>
            <a:ext cx="1264186" cy="5701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300" b="1" dirty="0"/>
              <a:t>+ -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053995-E0CB-DCD7-E5C7-9316E6500ED4}"/>
              </a:ext>
            </a:extLst>
          </p:cNvPr>
          <p:cNvSpPr/>
          <p:nvPr/>
        </p:nvSpPr>
        <p:spPr>
          <a:xfrm>
            <a:off x="6651434" y="643972"/>
            <a:ext cx="1264186" cy="5701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700" b="1" dirty="0"/>
              <a:t>* / %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864BA5-3FE0-307A-49B2-1E19B215DE63}"/>
              </a:ext>
            </a:extLst>
          </p:cNvPr>
          <p:cNvSpPr/>
          <p:nvPr/>
        </p:nvSpPr>
        <p:spPr>
          <a:xfrm>
            <a:off x="5535978" y="229290"/>
            <a:ext cx="1264186" cy="5701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000" b="1" dirty="0"/>
              <a:t>( 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7BC7D7-4015-0061-65E7-8F2E5C5F805A}"/>
              </a:ext>
            </a:extLst>
          </p:cNvPr>
          <p:cNvSpPr txBox="1"/>
          <p:nvPr/>
        </p:nvSpPr>
        <p:spPr>
          <a:xfrm>
            <a:off x="1247661" y="4032173"/>
            <a:ext cx="44675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100" b="1" dirty="0"/>
              <a:t>Output</a:t>
            </a:r>
            <a:r>
              <a:rPr lang="en-GB" sz="2100" dirty="0"/>
              <a:t>: </a:t>
            </a:r>
            <a:r>
              <a:rPr lang="en-GB" sz="2100" dirty="0" err="1"/>
              <a:t>Wir</a:t>
            </a:r>
            <a:r>
              <a:rPr lang="en-GB" sz="2100" dirty="0"/>
              <a:t> </a:t>
            </a:r>
            <a:r>
              <a:rPr lang="en-GB" sz="2100" dirty="0" err="1"/>
              <a:t>schreiben</a:t>
            </a:r>
            <a:r>
              <a:rPr lang="en-GB" sz="2100" dirty="0"/>
              <a:t> das </a:t>
            </a:r>
            <a:r>
              <a:rPr lang="en-GB" sz="2100" dirty="0" err="1"/>
              <a:t>Jahr</a:t>
            </a:r>
            <a:r>
              <a:rPr lang="en-GB" sz="2100" dirty="0"/>
              <a:t> 200024</a:t>
            </a:r>
            <a:endParaRPr lang="en-CH" sz="2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2A7297-EDE9-1354-27F8-9230224CB2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92" t="16401" r="7757" b="16401"/>
          <a:stretch/>
        </p:blipFill>
        <p:spPr>
          <a:xfrm>
            <a:off x="1247661" y="1385843"/>
            <a:ext cx="6336705" cy="238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60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9CC20-9DD8-FB7E-B81A-A847DA297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42C59E-B093-A650-8696-167F9CA2F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de-CH" dirty="0"/>
              <a:t>Aufgabe 1</a:t>
            </a:r>
            <a:endParaRPr lang="de-CH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77C66B-E126-14F9-5985-F7B183343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6F15528-21DE-4FAA-801E-634DDDAF4B2B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D2D7D35-AD1F-449A-960C-ABA6415D6B05}"/>
              </a:ext>
            </a:extLst>
          </p:cNvPr>
          <p:cNvSpPr txBox="1">
            <a:spLocks/>
          </p:cNvSpPr>
          <p:nvPr/>
        </p:nvSpPr>
        <p:spPr>
          <a:xfrm>
            <a:off x="457200" y="4183857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latin typeface="Calibri" panose="020F0502020204030204" pitchFamily="34" charset="0"/>
                <a:cs typeface="Calibri" panose="020F0502020204030204" pitchFamily="34" charset="0"/>
              </a:rPr>
              <a:t>760</a:t>
            </a:r>
            <a:endParaRPr lang="de-CH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1C2D40-55FD-E579-3647-3B47932FB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84" y="1092002"/>
            <a:ext cx="8409980" cy="29919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6075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D0B37-D177-8D34-8564-4BF216D1F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C932C0-4113-D95D-A9A6-F2F94D9E2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de-CH" dirty="0"/>
              <a:t>Aufgabe 2</a:t>
            </a:r>
            <a:endParaRPr lang="de-CH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D24DA7-28C8-CD8E-0F1D-B557F65F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6F15528-21DE-4FAA-801E-634DDDAF4B2B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6FE8A2F4-EB1D-7ADC-B571-57035D393EC3}"/>
              </a:ext>
            </a:extLst>
          </p:cNvPr>
          <p:cNvSpPr txBox="1">
            <a:spLocks/>
          </p:cNvSpPr>
          <p:nvPr/>
        </p:nvSpPr>
        <p:spPr>
          <a:xfrm>
            <a:off x="457200" y="4183857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5.5</a:t>
            </a:r>
            <a:endParaRPr lang="de-CH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724413-981A-84C8-2F5A-8D6BAE41C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48" y="1092002"/>
            <a:ext cx="8396103" cy="295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30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Organisatorisches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b="0" dirty="0"/>
              <a:t>Mein Name: Timo Baumberger</a:t>
            </a:r>
          </a:p>
          <a:p>
            <a:r>
              <a:rPr lang="de-CH" b="0" dirty="0"/>
              <a:t>Bei Fragen: </a:t>
            </a:r>
            <a:r>
              <a:rPr lang="de-CH" b="0" dirty="0" err="1"/>
              <a:t>tbaumberger@student.ethz.ch</a:t>
            </a:r>
            <a:endParaRPr lang="de-CH" b="0" dirty="0"/>
          </a:p>
          <a:p>
            <a:pPr lvl="1"/>
            <a:r>
              <a:rPr lang="de-CH" dirty="0"/>
              <a:t>Mails bitte mit «[EProg24]» im Betreff</a:t>
            </a:r>
            <a:endParaRPr lang="de-CH" b="0" dirty="0"/>
          </a:p>
          <a:p>
            <a:r>
              <a:rPr lang="de-CH" b="0" dirty="0"/>
              <a:t>Neue Aufgaben: </a:t>
            </a:r>
            <a:r>
              <a:rPr lang="de-CH" dirty="0"/>
              <a:t>Dienstag Abend </a:t>
            </a:r>
            <a:r>
              <a:rPr lang="de-CH" b="0" dirty="0"/>
              <a:t>(im Normalfall)</a:t>
            </a:r>
          </a:p>
          <a:p>
            <a:r>
              <a:rPr lang="de-CH" b="0" dirty="0"/>
              <a:t>Abgabe der Übungen bis </a:t>
            </a:r>
            <a:r>
              <a:rPr lang="de-CH" dirty="0"/>
              <a:t>Dienstag Abend (23:59) </a:t>
            </a:r>
            <a:r>
              <a:rPr lang="de-CH" b="0" dirty="0"/>
              <a:t>Folgewoche</a:t>
            </a:r>
            <a:endParaRPr lang="de-CH" dirty="0"/>
          </a:p>
          <a:p>
            <a:pPr lvl="1"/>
            <a:r>
              <a:rPr lang="de-CH" b="0" dirty="0"/>
              <a:t>Abgabe immer via Git</a:t>
            </a:r>
          </a:p>
          <a:p>
            <a:pPr lvl="1"/>
            <a:r>
              <a:rPr lang="de-CH" dirty="0"/>
              <a:t>Lösungen in separatem Projekt auf Git</a:t>
            </a:r>
            <a:endParaRPr lang="de-CH" b="0" dirty="0"/>
          </a:p>
          <a:p>
            <a:pPr marL="457200" lvl="1" indent="0">
              <a:buNone/>
            </a:pP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200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34FA8-CC1C-A3CB-4CBB-3E90927CA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Aufgabe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B72D7-28FA-6F9B-523C-2AC97AE3C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20</a:t>
            </a:fld>
            <a:endParaRPr lang="de-CH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7B37A1-DCFC-90B7-6269-701899FEC51D}"/>
              </a:ext>
            </a:extLst>
          </p:cNvPr>
          <p:cNvSpPr txBox="1"/>
          <p:nvPr/>
        </p:nvSpPr>
        <p:spPr>
          <a:xfrm>
            <a:off x="374968" y="4568189"/>
            <a:ext cx="5133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Ist die Ausgabe true oder false? Ist 5/0 ein Problem?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A899C8-F031-412F-CD3C-42E9F0402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63228"/>
            <a:ext cx="7067128" cy="346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77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2292E-E968-5DBC-D503-2985BFF7B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Evaluation Order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59CDF-317E-3DBF-30F1-25ACFE5A4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Unabhängig von Assoziativität und Operator Precedence</a:t>
            </a:r>
          </a:p>
          <a:p>
            <a:r>
              <a:rPr lang="en-CH" dirty="0"/>
              <a:t>Operator Precedence und Assoziativität setzen Klammern</a:t>
            </a:r>
          </a:p>
          <a:p>
            <a:r>
              <a:rPr lang="en-CH" dirty="0"/>
              <a:t>Evaluation Order ist immer von links nach rechts</a:t>
            </a:r>
          </a:p>
          <a:p>
            <a:r>
              <a:rPr lang="en-CH" dirty="0"/>
              <a:t>Operator Precedence bestimmt nicht den Zeitpunkt der Evaluation</a:t>
            </a:r>
          </a:p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1F8A1-F9C8-D27C-6C92-47253BF62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21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778307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3C4B8-9B35-4BE3-AC20-EF4E1A377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Aufgabe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C6762E-5BCC-3CA8-963D-6EE41CC3F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22</a:t>
            </a:fld>
            <a:endParaRPr lang="de-CH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29263B-FA87-1D00-0C9A-3A71F67D3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1" y="0"/>
            <a:ext cx="35078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39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AE777-CF9F-179C-633E-AD38F0EE6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Aufgabe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9D347-EC35-CB38-189B-A14D948DF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23</a:t>
            </a:fld>
            <a:endParaRPr lang="de-CH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EDC2B4-0CF6-761C-DECC-15987A585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25550"/>
            <a:ext cx="7429500" cy="2692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B808E4-AC8E-344D-C9C4-211981FB056F}"/>
              </a:ext>
            </a:extLst>
          </p:cNvPr>
          <p:cNvSpPr txBox="1"/>
          <p:nvPr/>
        </p:nvSpPr>
        <p:spPr>
          <a:xfrm>
            <a:off x="475487" y="4157940"/>
            <a:ext cx="2054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Was ist der Output?</a:t>
            </a:r>
          </a:p>
        </p:txBody>
      </p:sp>
    </p:spTree>
    <p:extLst>
      <p:ext uri="{BB962C8B-B14F-4D97-AF65-F5344CB8AC3E}">
        <p14:creationId xmlns:p14="http://schemas.microsoft.com/office/powerpoint/2010/main" val="3933045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50FA2-BA62-7A5C-ADCA-B389EB5D0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Zusammenfassung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47187-AE21-536A-6856-2FB73181C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Operator Precedence &amp; Assoziativität zu Beginn identifizieren</a:t>
            </a:r>
          </a:p>
          <a:p>
            <a:r>
              <a:rPr lang="en-CH" dirty="0"/>
              <a:t>Von links nach rechts auswerten</a:t>
            </a:r>
          </a:p>
          <a:p>
            <a:r>
              <a:rPr lang="en-CH" dirty="0"/>
              <a:t>Kann gut mittels J</a:t>
            </a:r>
            <a:r>
              <a:rPr lang="en-GB" dirty="0"/>
              <a:t>S</a:t>
            </a:r>
            <a:r>
              <a:rPr lang="en-CH" dirty="0"/>
              <a:t>hell geübt werden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DECA35-5422-31C3-44C4-14FBDD25C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24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2726104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7A973-A3F8-9545-0741-81CF69FD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093" y="109481"/>
            <a:ext cx="7200900" cy="1114425"/>
          </a:xfrm>
        </p:spPr>
        <p:txBody>
          <a:bodyPr/>
          <a:lstStyle/>
          <a:p>
            <a:r>
              <a:rPr lang="en-CH" dirty="0"/>
              <a:t>Rechnung - Prüfungsaufgabe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2944B1-DB26-F056-3663-F26D48FEEA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24" t="43585" r="39618" b="33443"/>
          <a:stretch/>
        </p:blipFill>
        <p:spPr>
          <a:xfrm>
            <a:off x="1744792" y="1043279"/>
            <a:ext cx="4975502" cy="32637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AD12F0-4309-68D5-E177-ED855322B518}"/>
              </a:ext>
            </a:extLst>
          </p:cNvPr>
          <p:cNvSpPr txBox="1"/>
          <p:nvPr/>
        </p:nvSpPr>
        <p:spPr>
          <a:xfrm>
            <a:off x="1115616" y="4334444"/>
            <a:ext cx="691276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b="1" dirty="0" err="1">
                <a:latin typeface="SFSS1200"/>
              </a:rPr>
              <a:t>Bestimmen</a:t>
            </a:r>
            <a:r>
              <a:rPr lang="en-GB" sz="1350" b="1" dirty="0">
                <a:latin typeface="SFSS1200"/>
              </a:rPr>
              <a:t> Sie </a:t>
            </a:r>
            <a:r>
              <a:rPr lang="en-GB" sz="1350" b="1" dirty="0" err="1">
                <a:latin typeface="SFSS1200"/>
              </a:rPr>
              <a:t>für</a:t>
            </a:r>
            <a:r>
              <a:rPr lang="en-GB" sz="1350" b="1" dirty="0">
                <a:latin typeface="SFSS1200"/>
              </a:rPr>
              <a:t> </a:t>
            </a:r>
            <a:r>
              <a:rPr lang="en-GB" sz="1350" b="1" dirty="0" err="1">
                <a:latin typeface="SFSS1200"/>
              </a:rPr>
              <a:t>jede</a:t>
            </a:r>
            <a:r>
              <a:rPr lang="en-GB" sz="1350" b="1" dirty="0">
                <a:latin typeface="SFSS1200"/>
              </a:rPr>
              <a:t> </a:t>
            </a:r>
            <a:r>
              <a:rPr lang="en-GB" sz="1350" b="1" dirty="0" err="1">
                <a:latin typeface="SFSS1200"/>
              </a:rPr>
              <a:t>Anweisung</a:t>
            </a:r>
            <a:r>
              <a:rPr lang="en-GB" sz="1350" b="1" dirty="0">
                <a:latin typeface="SFSS1200"/>
              </a:rPr>
              <a:t> die </a:t>
            </a:r>
            <a:r>
              <a:rPr lang="en-GB" sz="1350" b="1" dirty="0" err="1">
                <a:latin typeface="SFSS1200"/>
              </a:rPr>
              <a:t>fehlenden</a:t>
            </a:r>
            <a:r>
              <a:rPr lang="en-GB" sz="1350" b="1" dirty="0">
                <a:latin typeface="SFSS1200"/>
              </a:rPr>
              <a:t> </a:t>
            </a:r>
            <a:r>
              <a:rPr lang="en-GB" sz="1350" b="1" dirty="0" err="1">
                <a:latin typeface="SFSS1200"/>
              </a:rPr>
              <a:t>Operatoren</a:t>
            </a:r>
            <a:r>
              <a:rPr lang="en-GB" sz="1350" b="1" dirty="0">
                <a:latin typeface="SFSS1200"/>
              </a:rPr>
              <a:t> so, das die </a:t>
            </a:r>
            <a:r>
              <a:rPr lang="en-GB" sz="1350" b="1" dirty="0" err="1">
                <a:latin typeface="SFSS1200"/>
              </a:rPr>
              <a:t>Anweisung</a:t>
            </a:r>
            <a:r>
              <a:rPr lang="en-GB" sz="1350" b="1" dirty="0">
                <a:latin typeface="SFSS1200"/>
              </a:rPr>
              <a:t> die </a:t>
            </a:r>
            <a:r>
              <a:rPr lang="en-GB" sz="1350" b="1" dirty="0" err="1">
                <a:latin typeface="SFSS1200"/>
              </a:rPr>
              <a:t>gezeigte</a:t>
            </a:r>
            <a:r>
              <a:rPr lang="en-GB" sz="1350" b="1" dirty="0">
                <a:latin typeface="SFSS1200"/>
              </a:rPr>
              <a:t> </a:t>
            </a:r>
            <a:r>
              <a:rPr lang="en-GB" sz="1350" b="1" dirty="0" err="1">
                <a:latin typeface="SFSS1200"/>
              </a:rPr>
              <a:t>Ausgabe</a:t>
            </a:r>
            <a:r>
              <a:rPr lang="en-GB" sz="1350" b="1" dirty="0">
                <a:latin typeface="SFSS1200"/>
              </a:rPr>
              <a:t> </a:t>
            </a:r>
            <a:r>
              <a:rPr lang="en-GB" sz="1350" b="1" dirty="0" err="1">
                <a:latin typeface="SFSS1200"/>
              </a:rPr>
              <a:t>erzeugt</a:t>
            </a:r>
            <a:r>
              <a:rPr lang="en-GB" sz="1350" b="1" dirty="0">
                <a:latin typeface="SFSS1200"/>
              </a:rPr>
              <a:t>. </a:t>
            </a:r>
            <a:r>
              <a:rPr lang="en-GB" sz="1350" b="1" dirty="0" err="1">
                <a:latin typeface="SFSS1200"/>
              </a:rPr>
              <a:t>Mögliche</a:t>
            </a:r>
            <a:r>
              <a:rPr lang="en-GB" sz="1350" b="1" dirty="0">
                <a:latin typeface="SFSS1200"/>
              </a:rPr>
              <a:t> </a:t>
            </a:r>
            <a:r>
              <a:rPr lang="en-GB" sz="1350" b="1" dirty="0" err="1">
                <a:latin typeface="SFSS1200"/>
              </a:rPr>
              <a:t>Operatoren</a:t>
            </a:r>
            <a:r>
              <a:rPr lang="en-GB" sz="1350" b="1" dirty="0">
                <a:latin typeface="SFSS1200"/>
              </a:rPr>
              <a:t> </a:t>
            </a:r>
            <a:r>
              <a:rPr lang="en-GB" sz="1350" b="1" dirty="0" err="1">
                <a:latin typeface="SFSS1200"/>
              </a:rPr>
              <a:t>sind</a:t>
            </a:r>
            <a:r>
              <a:rPr lang="en-GB" sz="1350" b="1" dirty="0">
                <a:latin typeface="SFSS1200"/>
              </a:rPr>
              <a:t> </a:t>
            </a:r>
            <a:r>
              <a:rPr lang="en-GB" sz="1350" b="1" dirty="0">
                <a:latin typeface="Inconsolatazi4"/>
              </a:rPr>
              <a:t>+</a:t>
            </a:r>
            <a:r>
              <a:rPr lang="en-GB" sz="1350" b="1" dirty="0">
                <a:latin typeface="SFSS1200"/>
              </a:rPr>
              <a:t>, -, *, / und </a:t>
            </a:r>
            <a:r>
              <a:rPr lang="en-GB" sz="1350" b="1" dirty="0">
                <a:latin typeface="Inconsolatazi4"/>
              </a:rPr>
              <a:t>%</a:t>
            </a:r>
            <a:r>
              <a:rPr lang="en-GB" sz="1350" b="1" dirty="0">
                <a:latin typeface="SFSS1200"/>
              </a:rPr>
              <a:t>. </a:t>
            </a:r>
            <a:endParaRPr lang="en-GB" sz="1350" b="1" dirty="0"/>
          </a:p>
        </p:txBody>
      </p:sp>
    </p:spTree>
    <p:extLst>
      <p:ext uri="{BB962C8B-B14F-4D97-AF65-F5344CB8AC3E}">
        <p14:creationId xmlns:p14="http://schemas.microsoft.com/office/powerpoint/2010/main" val="2693384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7A973-A3F8-9545-0741-81CF69FD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093" y="109481"/>
            <a:ext cx="7200900" cy="1114425"/>
          </a:xfrm>
        </p:spPr>
        <p:txBody>
          <a:bodyPr/>
          <a:lstStyle/>
          <a:p>
            <a:r>
              <a:rPr lang="en-CH" dirty="0"/>
              <a:t>Rechnung - Prüfungsaufgabe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2944B1-DB26-F056-3663-F26D48FEEA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24" t="43585" r="39618" b="33443"/>
          <a:stretch/>
        </p:blipFill>
        <p:spPr>
          <a:xfrm>
            <a:off x="1744792" y="1043279"/>
            <a:ext cx="4975502" cy="32637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AD12F0-4309-68D5-E177-ED855322B518}"/>
              </a:ext>
            </a:extLst>
          </p:cNvPr>
          <p:cNvSpPr txBox="1"/>
          <p:nvPr/>
        </p:nvSpPr>
        <p:spPr>
          <a:xfrm>
            <a:off x="1115616" y="4334444"/>
            <a:ext cx="691276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b="1" dirty="0" err="1">
                <a:latin typeface="SFSS1200"/>
              </a:rPr>
              <a:t>Bestimmen</a:t>
            </a:r>
            <a:r>
              <a:rPr lang="en-GB" sz="1350" b="1" dirty="0">
                <a:latin typeface="SFSS1200"/>
              </a:rPr>
              <a:t> Sie </a:t>
            </a:r>
            <a:r>
              <a:rPr lang="en-GB" sz="1350" b="1" dirty="0" err="1">
                <a:latin typeface="SFSS1200"/>
              </a:rPr>
              <a:t>für</a:t>
            </a:r>
            <a:r>
              <a:rPr lang="en-GB" sz="1350" b="1" dirty="0">
                <a:latin typeface="SFSS1200"/>
              </a:rPr>
              <a:t> </a:t>
            </a:r>
            <a:r>
              <a:rPr lang="en-GB" sz="1350" b="1" dirty="0" err="1">
                <a:latin typeface="SFSS1200"/>
              </a:rPr>
              <a:t>jede</a:t>
            </a:r>
            <a:r>
              <a:rPr lang="en-GB" sz="1350" b="1" dirty="0">
                <a:latin typeface="SFSS1200"/>
              </a:rPr>
              <a:t> </a:t>
            </a:r>
            <a:r>
              <a:rPr lang="en-GB" sz="1350" b="1" dirty="0" err="1">
                <a:latin typeface="SFSS1200"/>
              </a:rPr>
              <a:t>Anweisung</a:t>
            </a:r>
            <a:r>
              <a:rPr lang="en-GB" sz="1350" b="1" dirty="0">
                <a:latin typeface="SFSS1200"/>
              </a:rPr>
              <a:t> die </a:t>
            </a:r>
            <a:r>
              <a:rPr lang="en-GB" sz="1350" b="1" dirty="0" err="1">
                <a:latin typeface="SFSS1200"/>
              </a:rPr>
              <a:t>fehlenden</a:t>
            </a:r>
            <a:r>
              <a:rPr lang="en-GB" sz="1350" b="1" dirty="0">
                <a:latin typeface="SFSS1200"/>
              </a:rPr>
              <a:t> </a:t>
            </a:r>
            <a:r>
              <a:rPr lang="en-GB" sz="1350" b="1" dirty="0" err="1">
                <a:latin typeface="SFSS1200"/>
              </a:rPr>
              <a:t>Operatoren</a:t>
            </a:r>
            <a:r>
              <a:rPr lang="en-GB" sz="1350" b="1" dirty="0">
                <a:latin typeface="SFSS1200"/>
              </a:rPr>
              <a:t> so, das die </a:t>
            </a:r>
            <a:r>
              <a:rPr lang="en-GB" sz="1350" b="1" dirty="0" err="1">
                <a:latin typeface="SFSS1200"/>
              </a:rPr>
              <a:t>Anweisung</a:t>
            </a:r>
            <a:r>
              <a:rPr lang="en-GB" sz="1350" b="1" dirty="0">
                <a:latin typeface="SFSS1200"/>
              </a:rPr>
              <a:t> die </a:t>
            </a:r>
            <a:r>
              <a:rPr lang="en-GB" sz="1350" b="1" dirty="0" err="1">
                <a:latin typeface="SFSS1200"/>
              </a:rPr>
              <a:t>gezeigte</a:t>
            </a:r>
            <a:r>
              <a:rPr lang="en-GB" sz="1350" b="1" dirty="0">
                <a:latin typeface="SFSS1200"/>
              </a:rPr>
              <a:t> </a:t>
            </a:r>
            <a:r>
              <a:rPr lang="en-GB" sz="1350" b="1" dirty="0" err="1">
                <a:latin typeface="SFSS1200"/>
              </a:rPr>
              <a:t>Ausgabe</a:t>
            </a:r>
            <a:r>
              <a:rPr lang="en-GB" sz="1350" b="1" dirty="0">
                <a:latin typeface="SFSS1200"/>
              </a:rPr>
              <a:t> </a:t>
            </a:r>
            <a:r>
              <a:rPr lang="en-GB" sz="1350" b="1" dirty="0" err="1">
                <a:latin typeface="SFSS1200"/>
              </a:rPr>
              <a:t>erzeugt</a:t>
            </a:r>
            <a:r>
              <a:rPr lang="en-GB" sz="1350" b="1" dirty="0">
                <a:latin typeface="SFSS1200"/>
              </a:rPr>
              <a:t>. </a:t>
            </a:r>
            <a:r>
              <a:rPr lang="en-GB" sz="1350" b="1" dirty="0" err="1">
                <a:latin typeface="SFSS1200"/>
              </a:rPr>
              <a:t>Mögliche</a:t>
            </a:r>
            <a:r>
              <a:rPr lang="en-GB" sz="1350" b="1" dirty="0">
                <a:latin typeface="SFSS1200"/>
              </a:rPr>
              <a:t> </a:t>
            </a:r>
            <a:r>
              <a:rPr lang="en-GB" sz="1350" b="1" dirty="0" err="1">
                <a:latin typeface="SFSS1200"/>
              </a:rPr>
              <a:t>Operatoren</a:t>
            </a:r>
            <a:r>
              <a:rPr lang="en-GB" sz="1350" b="1" dirty="0">
                <a:latin typeface="SFSS1200"/>
              </a:rPr>
              <a:t> </a:t>
            </a:r>
            <a:r>
              <a:rPr lang="en-GB" sz="1350" b="1" dirty="0" err="1">
                <a:latin typeface="SFSS1200"/>
              </a:rPr>
              <a:t>sind</a:t>
            </a:r>
            <a:r>
              <a:rPr lang="en-GB" sz="1350" b="1" dirty="0">
                <a:latin typeface="SFSS1200"/>
              </a:rPr>
              <a:t> </a:t>
            </a:r>
            <a:r>
              <a:rPr lang="en-GB" sz="1350" b="1" dirty="0">
                <a:latin typeface="Inconsolatazi4"/>
              </a:rPr>
              <a:t>+</a:t>
            </a:r>
            <a:r>
              <a:rPr lang="en-GB" sz="1350" b="1" dirty="0">
                <a:latin typeface="SFSS1200"/>
              </a:rPr>
              <a:t>, -, *, / und </a:t>
            </a:r>
            <a:r>
              <a:rPr lang="en-GB" sz="1350" b="1" dirty="0">
                <a:latin typeface="Inconsolatazi4"/>
              </a:rPr>
              <a:t>%</a:t>
            </a:r>
            <a:r>
              <a:rPr lang="en-GB" sz="1350" b="1" dirty="0">
                <a:latin typeface="SFSS1200"/>
              </a:rPr>
              <a:t>. </a:t>
            </a:r>
            <a:endParaRPr lang="en-GB" sz="135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D60958-97E3-EACF-7CE8-04DF29878A87}"/>
              </a:ext>
            </a:extLst>
          </p:cNvPr>
          <p:cNvSpPr txBox="1"/>
          <p:nvPr/>
        </p:nvSpPr>
        <p:spPr>
          <a:xfrm>
            <a:off x="5293094" y="110589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/</a:t>
            </a:r>
            <a:endParaRPr lang="en-CH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039077-A1A5-DE38-9C4B-2783F92C54C8}"/>
              </a:ext>
            </a:extLst>
          </p:cNvPr>
          <p:cNvSpPr txBox="1"/>
          <p:nvPr/>
        </p:nvSpPr>
        <p:spPr>
          <a:xfrm>
            <a:off x="4781999" y="223495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*</a:t>
            </a:r>
            <a:endParaRPr lang="en-CH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C5C844-6753-6868-16C0-403DE00FF5CA}"/>
              </a:ext>
            </a:extLst>
          </p:cNvPr>
          <p:cNvSpPr txBox="1"/>
          <p:nvPr/>
        </p:nvSpPr>
        <p:spPr>
          <a:xfrm>
            <a:off x="4297565" y="329183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/</a:t>
            </a:r>
            <a:endParaRPr lang="en-CH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E5AF47-579C-BE99-9883-E5004ABFB21F}"/>
              </a:ext>
            </a:extLst>
          </p:cNvPr>
          <p:cNvSpPr txBox="1"/>
          <p:nvPr/>
        </p:nvSpPr>
        <p:spPr>
          <a:xfrm>
            <a:off x="4873150" y="3270990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-</a:t>
            </a:r>
            <a:endParaRPr lang="en-C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702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Rechnung - Prüfungsaufgabe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b="0" dirty="0"/>
              <a:t>Prüfungen auf: </a:t>
            </a:r>
            <a:r>
              <a:rPr lang="de-CH" b="0" dirty="0">
                <a:hlinkClick r:id="rId3"/>
              </a:rPr>
              <a:t>https://exams.vis.ethz.ch</a:t>
            </a:r>
            <a:endParaRPr lang="de-CH" b="0" dirty="0"/>
          </a:p>
          <a:p>
            <a:endParaRPr lang="de-CH" b="0" dirty="0"/>
          </a:p>
          <a:p>
            <a:pPr marL="457200" lvl="1" indent="0">
              <a:buNone/>
            </a:pP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10A6640-5968-A859-A1C2-A28FCB6F3E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915" y="1707654"/>
            <a:ext cx="4878169" cy="312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710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Rechnung - Prüfungsaufgabe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b="0" dirty="0"/>
              <a:t>Prüfungen auf: </a:t>
            </a:r>
            <a:r>
              <a:rPr lang="de-CH" b="0" dirty="0">
                <a:hlinkClick r:id="rId3"/>
              </a:rPr>
              <a:t>https://exams.vis.ethz.ch</a:t>
            </a:r>
            <a:endParaRPr lang="de-CH" b="0" dirty="0"/>
          </a:p>
          <a:p>
            <a:endParaRPr lang="de-CH" b="0" dirty="0"/>
          </a:p>
          <a:p>
            <a:pPr marL="457200" lvl="1" indent="0">
              <a:buNone/>
            </a:pP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5" descr="A yellow arrow pointing to a white box&#10;&#10;Description automatically generated">
            <a:extLst>
              <a:ext uri="{FF2B5EF4-FFF2-40B4-BE49-F238E27FC236}">
                <a16:creationId xmlns:a16="http://schemas.microsoft.com/office/drawing/2014/main" id="{E3C404A6-5200-44D6-9695-5D84F99316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84" y="2142049"/>
            <a:ext cx="7631832" cy="245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831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Rechnung - Prüfungsaufgabe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b="0" dirty="0"/>
              <a:t>Alte Prüfungen auf: </a:t>
            </a:r>
            <a:r>
              <a:rPr lang="de-CH" b="0" dirty="0">
                <a:hlinkClick r:id="rId3"/>
              </a:rPr>
              <a:t>https://exams.vis.ethz.ch</a:t>
            </a:r>
            <a:endParaRPr lang="de-CH" b="0" dirty="0"/>
          </a:p>
          <a:p>
            <a:r>
              <a:rPr lang="de-CH" b="0" dirty="0"/>
              <a:t>Alte Prüfungen lösen ist nicht Teil des Semesters.</a:t>
            </a:r>
          </a:p>
          <a:p>
            <a:pPr lvl="1"/>
            <a:r>
              <a:rPr lang="de-CH" dirty="0"/>
              <a:t>Dafür bleibt genügend Zeit in der Lernphase in der vorlesungsfreien Zeit vor den Prüfungen.</a:t>
            </a:r>
          </a:p>
          <a:p>
            <a:pPr lvl="1"/>
            <a:endParaRPr lang="de-CH" dirty="0"/>
          </a:p>
          <a:p>
            <a:r>
              <a:rPr lang="de-CH" b="0" dirty="0"/>
              <a:t>Alte Prüfungsaufgaben werden von Zeit zu Zeit in den Übungen kommen, aber es verbleiben genügend alte Prüfungen, welche ihr selbstständig lösen könnt.</a:t>
            </a:r>
          </a:p>
          <a:p>
            <a:endParaRPr lang="de-CH" b="0" dirty="0"/>
          </a:p>
          <a:p>
            <a:pPr marL="457200" lvl="1" indent="0">
              <a:buNone/>
            </a:pP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809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896C0-FE6A-4612-4BC3-F98BB8793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Inhalt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71ABC-AFEB-0877-8E0A-55BF198D8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H" dirty="0"/>
              <a:t>Theorie</a:t>
            </a:r>
          </a:p>
          <a:p>
            <a:pPr lvl="1"/>
            <a:r>
              <a:rPr lang="en-CH" dirty="0"/>
              <a:t>Operator Precendence</a:t>
            </a:r>
          </a:p>
          <a:p>
            <a:pPr lvl="1"/>
            <a:r>
              <a:rPr lang="en-CH" dirty="0"/>
              <a:t>Kurzschlussauswertung</a:t>
            </a:r>
          </a:p>
          <a:p>
            <a:pPr lvl="1"/>
            <a:r>
              <a:rPr lang="en-CH" dirty="0"/>
              <a:t>Evaluation Order</a:t>
            </a:r>
          </a:p>
          <a:p>
            <a:r>
              <a:rPr lang="en-CH" dirty="0"/>
              <a:t>Aufgaben</a:t>
            </a:r>
          </a:p>
          <a:p>
            <a:r>
              <a:rPr lang="en-CH" dirty="0"/>
              <a:t>Praxisbeispiele</a:t>
            </a:r>
          </a:p>
          <a:p>
            <a:r>
              <a:rPr lang="en-CH" dirty="0"/>
              <a:t>Kahoot</a:t>
            </a:r>
          </a:p>
          <a:p>
            <a:r>
              <a:rPr lang="en-CH" dirty="0"/>
              <a:t>Nachbesprechung Übung 1</a:t>
            </a:r>
          </a:p>
          <a:p>
            <a:r>
              <a:rPr lang="en-CH" dirty="0"/>
              <a:t>Vorbesprechung Übung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E7100-CD1F-F45F-C4F3-886A2DD3D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3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4640123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857BC-7358-3573-81CE-9F438C0BF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Nützliche Methoden / Klassen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4B5AAB-CF91-0D04-7060-AC71486A1E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H" dirty="0"/>
                  <a:t>Math.random() oder die Klasse Random kann verwendet werden um pseudorandom Nummern zu generieren.</a:t>
                </a:r>
              </a:p>
              <a:p>
                <a:r>
                  <a:rPr lang="en-CH" dirty="0"/>
                  <a:t>Achtung: Math.random() </a:t>
                </a:r>
                <a14:m>
                  <m:oMath xmlns:m="http://schemas.openxmlformats.org/officeDocument/2006/math">
                    <m:r>
                      <a:rPr lang="en-CH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C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de-C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de-C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de-C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de-C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CH" dirty="0"/>
              </a:p>
              <a:p>
                <a:r>
                  <a:rPr lang="en-CH" dirty="0"/>
                  <a:t>Scanner kann verwendet werden um Daten von einer Quelle zu lesen</a:t>
                </a:r>
              </a:p>
              <a:p>
                <a:r>
                  <a:rPr lang="en-CH" dirty="0"/>
                  <a:t>Scanner scanner = new Scanner(System.in);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4B5AAB-CF91-0D04-7060-AC71486A1E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1493" r="-123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AF6DE-26DB-486C-534D-E34ACC984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30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11850846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D861D-20FE-A6A1-C5E7-4C4AAA485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2143125"/>
            <a:ext cx="4114800" cy="857250"/>
          </a:xfrm>
        </p:spPr>
        <p:txBody>
          <a:bodyPr/>
          <a:lstStyle/>
          <a:p>
            <a:r>
              <a:rPr lang="en-CH" dirty="0"/>
              <a:t>De Morgan 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7463F-5C4C-61CE-129D-8F8F59BCC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31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1717479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B086F-1A01-C5D5-D658-A3CF0174A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53C8B-4D78-12E0-6E11-215D0CCA2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2143125"/>
            <a:ext cx="4114800" cy="857250"/>
          </a:xfrm>
        </p:spPr>
        <p:txBody>
          <a:bodyPr/>
          <a:lstStyle/>
          <a:p>
            <a:r>
              <a:rPr lang="en-CH" dirty="0"/>
              <a:t>Funktionen in Java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7899A-80F3-D88E-2DE4-DE03F257E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32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14502631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 dirty="0"/>
              <a:t>Kahoot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2FC39B-89F0-87C3-95C0-068FBCB5D1B7}"/>
              </a:ext>
            </a:extLst>
          </p:cNvPr>
          <p:cNvSpPr txBox="1"/>
          <p:nvPr/>
        </p:nvSpPr>
        <p:spPr>
          <a:xfrm>
            <a:off x="1259632" y="2957394"/>
            <a:ext cx="6969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create.kahoot.it</a:t>
            </a:r>
            <a:r>
              <a:rPr lang="en-GB" dirty="0"/>
              <a:t>/details/6fa5d268-3c90-45a1-9c5f-66f68029280f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0765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 dirty="0" err="1"/>
              <a:t>Nachbesprechung</a:t>
            </a:r>
            <a:r>
              <a:rPr lang="en-GB" dirty="0"/>
              <a:t> </a:t>
            </a:r>
            <a:r>
              <a:rPr lang="en-GB" dirty="0" err="1"/>
              <a:t>Übung</a:t>
            </a:r>
            <a:r>
              <a:rPr lang="en-GB" dirty="0"/>
              <a:t> 1</a:t>
            </a:r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Weitere Fragen zu Eclipse oder Git?</a:t>
            </a:r>
            <a:endParaRPr/>
          </a:p>
        </p:txBody>
      </p:sp>
      <p:sp>
        <p:nvSpPr>
          <p:cNvPr id="371" name="Google Shape;371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00"/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GB" sz="4800"/>
              <a:t>(Interactive)</a:t>
            </a:r>
            <a:endParaRPr sz="4800"/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sz="1000"/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Lösung Übung 1, Aufgabe 2</a:t>
            </a:r>
            <a:endParaRPr/>
          </a:p>
        </p:txBody>
      </p:sp>
      <p:sp>
        <p:nvSpPr>
          <p:cNvPr id="377" name="Google Shape;377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GB" sz="2000" dirty="0">
                <a:solidFill>
                  <a:srgbClr val="69696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/*</a:t>
            </a:r>
            <a:b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2000" dirty="0">
                <a:solidFill>
                  <a:srgbClr val="69696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* Author: </a:t>
            </a:r>
            <a:r>
              <a:rPr lang="en-GB" sz="2000" dirty="0" err="1">
                <a:solidFill>
                  <a:srgbClr val="69696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Maximiliana</a:t>
            </a:r>
            <a:r>
              <a:rPr lang="en-GB" sz="2000" dirty="0">
                <a:solidFill>
                  <a:srgbClr val="69696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Muster</a:t>
            </a:r>
            <a:b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2000" dirty="0">
                <a:solidFill>
                  <a:srgbClr val="69696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* für </a:t>
            </a:r>
            <a:r>
              <a:rPr lang="en-GB" sz="2000" dirty="0" err="1">
                <a:solidFill>
                  <a:srgbClr val="69696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Einführung</a:t>
            </a:r>
            <a:r>
              <a:rPr lang="en-GB" sz="2000" dirty="0">
                <a:solidFill>
                  <a:srgbClr val="69696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in die </a:t>
            </a:r>
            <a:r>
              <a:rPr lang="en-GB" sz="2000" dirty="0" err="1">
                <a:solidFill>
                  <a:srgbClr val="69696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Programmierung</a:t>
            </a:r>
            <a:b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2000" dirty="0">
                <a:solidFill>
                  <a:srgbClr val="69696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*/</a:t>
            </a:r>
            <a:b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2000" b="1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2000" b="1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HelloProgrammer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2000" dirty="0">
                <a:solidFill>
                  <a:srgbClr val="8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b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2000" b="1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2000" b="1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2000" b="1" dirty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2000" dirty="0">
                <a:solidFill>
                  <a:srgbClr val="4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-GB" sz="2000" dirty="0">
                <a:solidFill>
                  <a:srgbClr val="80803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2000" dirty="0">
                <a:solidFill>
                  <a:srgbClr val="603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GB" sz="2000" dirty="0">
                <a:solidFill>
                  <a:srgbClr val="80803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[]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args</a:t>
            </a:r>
            <a:r>
              <a:rPr lang="en-GB" sz="2000" dirty="0">
                <a:solidFill>
                  <a:srgbClr val="80803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2000" dirty="0">
                <a:solidFill>
                  <a:srgbClr val="8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GB" sz="2000" dirty="0" err="1">
                <a:solidFill>
                  <a:srgbClr val="80803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GB" sz="2000" dirty="0" err="1">
                <a:solidFill>
                  <a:srgbClr val="80803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-GB" sz="2000" dirty="0">
                <a:solidFill>
                  <a:srgbClr val="80803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2000" dirty="0">
                <a:solidFill>
                  <a:srgbClr val="0000E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"Hello, my name is Max!"</a:t>
            </a:r>
            <a:r>
              <a:rPr lang="en-GB" sz="2000" dirty="0">
                <a:solidFill>
                  <a:srgbClr val="80803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GB" sz="2000" dirty="0">
                <a:solidFill>
                  <a:srgbClr val="8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2000" dirty="0">
                <a:solidFill>
                  <a:srgbClr val="8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2000" dirty="0">
                <a:solidFill>
                  <a:srgbClr val="8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Lösung Übung 1, Aufgabe 4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3C553B-C2A2-A0E8-0591-0B4D1E95D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76" y="1275606"/>
            <a:ext cx="8604448" cy="64058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Lösung Übung 1, Aufgabe 4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4E4945-AF3A-A8D2-D906-40055A98F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3598"/>
            <a:ext cx="9144000" cy="37715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Lösung Übung 1, Aufgabe 4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0DA25E-6F65-AED9-A4E1-330F7AA55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2548"/>
            <a:ext cx="9144000" cy="8800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F8AC0-FBF4-F393-9692-E7E4610E3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5BB3-D1D9-630E-E00F-719F63F7B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Zur Entwicklung wir die Java JDK (Java Development Kit)</a:t>
            </a:r>
            <a:br>
              <a:rPr lang="en-CH" dirty="0"/>
            </a:br>
            <a:r>
              <a:rPr lang="en-CH" dirty="0"/>
              <a:t>verwendet</a:t>
            </a:r>
          </a:p>
          <a:p>
            <a:r>
              <a:rPr lang="en-CH" dirty="0"/>
              <a:t>Enthält Compiler, Libraries, wird zur Entwicklung von Programmen verwendet</a:t>
            </a:r>
          </a:p>
          <a:p>
            <a:r>
              <a:rPr lang="en-CH" dirty="0"/>
              <a:t>Java JRE (Java Runtime Environment) wird von “Java-Nutzern” verwendet</a:t>
            </a:r>
          </a:p>
          <a:p>
            <a:r>
              <a:rPr lang="en-CH" dirty="0"/>
              <a:t>Java JRE wird von 3 Milliarden Geräten verwendet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22E9D3-D2AB-2814-A16D-012751D26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4</a:t>
            </a:fld>
            <a:endParaRPr lang="de-CH" noProof="0" dirty="0"/>
          </a:p>
        </p:txBody>
      </p:sp>
      <p:pic>
        <p:nvPicPr>
          <p:cNvPr id="1026" name="Picture 2" descr="Java-Technologie – Wikipedia">
            <a:extLst>
              <a:ext uri="{FF2B5EF4-FFF2-40B4-BE49-F238E27FC236}">
                <a16:creationId xmlns:a16="http://schemas.microsoft.com/office/drawing/2014/main" id="{8FB9D83D-12D6-EABF-9327-5495ADEE3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595" y="102393"/>
            <a:ext cx="710409" cy="134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1271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dirty="0" err="1"/>
              <a:t>Lösung</a:t>
            </a:r>
            <a:r>
              <a:rPr lang="en-GB" dirty="0"/>
              <a:t> </a:t>
            </a:r>
            <a:r>
              <a:rPr lang="en-GB" dirty="0" err="1"/>
              <a:t>Übung</a:t>
            </a:r>
            <a:r>
              <a:rPr lang="en-GB" dirty="0"/>
              <a:t> 1, Aufgabe 4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pic>
        <p:nvPicPr>
          <p:cNvPr id="401" name="Google Shape;401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350" y="1322516"/>
            <a:ext cx="8520600" cy="1999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Lösung Übung 1, Aufgabe 4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052111-1AE2-4BE2-4D7B-551D6CB74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60" y="1207882"/>
            <a:ext cx="8892480" cy="86593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Vorbesprechung Übung 2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72"/>
          <p:cNvPicPr preferRelativeResize="0"/>
          <p:nvPr/>
        </p:nvPicPr>
        <p:blipFill rotWithShape="1">
          <a:blip r:embed="rId3">
            <a:alphaModFix/>
          </a:blip>
          <a:srcRect t="16548"/>
          <a:stretch/>
        </p:blipFill>
        <p:spPr>
          <a:xfrm>
            <a:off x="152400" y="1642826"/>
            <a:ext cx="8839200" cy="2317376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72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3600" b="1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Aufgabe 1: </a:t>
            </a:r>
            <a:r>
              <a:rPr lang="en-GB" sz="3600" b="1" i="0" u="none" strike="noStrike" cap="none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Fehlerbehebung</a:t>
            </a:r>
            <a:endParaRPr sz="3600" b="1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73"/>
          <p:cNvPicPr preferRelativeResize="0"/>
          <p:nvPr/>
        </p:nvPicPr>
        <p:blipFill rotWithShape="1">
          <a:blip r:embed="rId3">
            <a:alphaModFix/>
          </a:blip>
          <a:srcRect t="87043"/>
          <a:stretch/>
        </p:blipFill>
        <p:spPr>
          <a:xfrm>
            <a:off x="1564072" y="4050107"/>
            <a:ext cx="4754700" cy="61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73"/>
          <p:cNvSpPr/>
          <p:nvPr/>
        </p:nvSpPr>
        <p:spPr>
          <a:xfrm>
            <a:off x="1763688" y="4143332"/>
            <a:ext cx="4601400" cy="539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73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3600" b="1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Aufgabe 2: </a:t>
            </a:r>
            <a:r>
              <a:rPr lang="en-GB" sz="3600" b="1" i="0" u="none" strike="noStrike" cap="none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Schweizerfahne</a:t>
            </a:r>
            <a:r>
              <a:rPr lang="en-GB" sz="3600" b="1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endParaRPr sz="3600" b="1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6" name="Google Shape;426;p73"/>
          <p:cNvPicPr preferRelativeResize="0"/>
          <p:nvPr/>
        </p:nvPicPr>
        <p:blipFill rotWithShape="1">
          <a:blip r:embed="rId3">
            <a:alphaModFix/>
          </a:blip>
          <a:srcRect t="5266" b="55094"/>
          <a:stretch/>
        </p:blipFill>
        <p:spPr>
          <a:xfrm>
            <a:off x="392197" y="1275606"/>
            <a:ext cx="5926575" cy="23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73"/>
          <p:cNvPicPr preferRelativeResize="0"/>
          <p:nvPr/>
        </p:nvPicPr>
        <p:blipFill rotWithShape="1">
          <a:blip r:embed="rId3">
            <a:alphaModFix/>
          </a:blip>
          <a:srcRect l="28383" t="43911" r="24863" b="11896"/>
          <a:stretch/>
        </p:blipFill>
        <p:spPr>
          <a:xfrm>
            <a:off x="6444208" y="1275606"/>
            <a:ext cx="2222901" cy="209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3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3600" b="1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Aufgabe 3: </a:t>
            </a:r>
            <a:r>
              <a:rPr lang="en-GB" sz="3600" b="1" i="0" u="none" strike="noStrike" cap="none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Eingabe</a:t>
            </a:r>
            <a:r>
              <a:rPr lang="en-GB" sz="3600" b="1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und </a:t>
            </a:r>
            <a:r>
              <a:rPr lang="en-GB" sz="3600" b="1" i="0" u="none" strike="noStrike" cap="none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Zufall</a:t>
            </a:r>
            <a:r>
              <a:rPr lang="en-GB" sz="3600" b="1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endParaRPr sz="3600" b="1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white paper with black text&#10;&#10;Description automatically generated">
            <a:extLst>
              <a:ext uri="{FF2B5EF4-FFF2-40B4-BE49-F238E27FC236}">
                <a16:creationId xmlns:a16="http://schemas.microsoft.com/office/drawing/2014/main" id="{4C91765A-1BF3-04A8-D615-C2B2AB528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24673"/>
            <a:ext cx="5823356" cy="347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912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text with black text&#10;&#10;Description automatically generated">
            <a:extLst>
              <a:ext uri="{FF2B5EF4-FFF2-40B4-BE49-F238E27FC236}">
                <a16:creationId xmlns:a16="http://schemas.microsoft.com/office/drawing/2014/main" id="{190FB622-1D32-C087-C5AF-9F24826E0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59582"/>
            <a:ext cx="6921084" cy="2646080"/>
          </a:xfrm>
          <a:prstGeom prst="rect">
            <a:avLst/>
          </a:prstGeom>
        </p:spPr>
      </p:pic>
      <p:pic>
        <p:nvPicPr>
          <p:cNvPr id="5" name="Picture 4" descr="A red die with white numbers&#10;&#10;Description automatically generated">
            <a:extLst>
              <a:ext uri="{FF2B5EF4-FFF2-40B4-BE49-F238E27FC236}">
                <a16:creationId xmlns:a16="http://schemas.microsoft.com/office/drawing/2014/main" id="{3333A2B8-E6E5-5AD2-F84C-644FC00146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150" y="1347614"/>
            <a:ext cx="2180346" cy="177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140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paper with black text&#10;&#10;Description automatically generated">
            <a:extLst>
              <a:ext uri="{FF2B5EF4-FFF2-40B4-BE49-F238E27FC236}">
                <a16:creationId xmlns:a16="http://schemas.microsoft.com/office/drawing/2014/main" id="{1E605760-9A15-3CC2-E2A0-109811DB3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37" y="868637"/>
            <a:ext cx="7319926" cy="340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6697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3600" b="1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Aufgabe 4: </a:t>
            </a:r>
            <a:r>
              <a:rPr lang="en-GB" sz="3600" b="1" i="0" u="none" strike="noStrike" cap="none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Berechnung</a:t>
            </a:r>
            <a:endParaRPr sz="3600" b="1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3" name="Google Shape;433;p74"/>
          <p:cNvPicPr preferRelativeResize="0"/>
          <p:nvPr/>
        </p:nvPicPr>
        <p:blipFill rotWithShape="1">
          <a:blip r:embed="rId3">
            <a:alphaModFix/>
          </a:blip>
          <a:srcRect l="4414"/>
          <a:stretch/>
        </p:blipFill>
        <p:spPr>
          <a:xfrm>
            <a:off x="398930" y="1113531"/>
            <a:ext cx="8346140" cy="3836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75"/>
          <p:cNvPicPr preferRelativeResize="0"/>
          <p:nvPr/>
        </p:nvPicPr>
        <p:blipFill rotWithShape="1">
          <a:blip r:embed="rId3">
            <a:alphaModFix/>
          </a:blip>
          <a:srcRect l="6375" b="10746"/>
          <a:stretch/>
        </p:blipFill>
        <p:spPr>
          <a:xfrm>
            <a:off x="318275" y="130700"/>
            <a:ext cx="8275424" cy="280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75"/>
          <p:cNvPicPr preferRelativeResize="0"/>
          <p:nvPr/>
        </p:nvPicPr>
        <p:blipFill rotWithShape="1">
          <a:blip r:embed="rId4">
            <a:alphaModFix/>
          </a:blip>
          <a:srcRect l="6375"/>
          <a:stretch/>
        </p:blipFill>
        <p:spPr>
          <a:xfrm>
            <a:off x="267675" y="3441825"/>
            <a:ext cx="8275424" cy="112297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75"/>
          <p:cNvSpPr/>
          <p:nvPr/>
        </p:nvSpPr>
        <p:spPr>
          <a:xfrm>
            <a:off x="405700" y="231850"/>
            <a:ext cx="369300" cy="289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75"/>
          <p:cNvSpPr/>
          <p:nvPr/>
        </p:nvSpPr>
        <p:spPr>
          <a:xfrm>
            <a:off x="405700" y="3607975"/>
            <a:ext cx="369300" cy="289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 dirty="0" err="1"/>
              <a:t>Theorie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8029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FD81A-E7D5-F3D0-7DE0-D9D49B3FA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Auswertung – Arithmetische Operatoren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5E55D82E-6A70-BE91-2651-770A1CFF6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8208" y="1386811"/>
            <a:ext cx="9484998" cy="484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CH" altLang="en-CH" sz="1350">
                <a:latin typeface="Arial" panose="020B0604020202020204" pitchFamily="34" charset="0"/>
              </a:rPr>
            </a:br>
            <a:endParaRPr lang="en-CH" altLang="en-CH" sz="1350">
              <a:latin typeface="Arial" panose="020B0604020202020204" pitchFamily="34" charset="0"/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7237D9B-6E98-4A31-3CD3-69C2414F55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98250"/>
              </p:ext>
            </p:extLst>
          </p:nvPr>
        </p:nvGraphicFramePr>
        <p:xfrm>
          <a:off x="1904775" y="1628775"/>
          <a:ext cx="5448750" cy="2458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86835">
                  <a:extLst>
                    <a:ext uri="{9D8B030D-6E8A-4147-A177-3AD203B41FA5}">
                      <a16:colId xmlns:a16="http://schemas.microsoft.com/office/drawing/2014/main" val="378800844"/>
                    </a:ext>
                  </a:extLst>
                </a:gridCol>
                <a:gridCol w="2727489">
                  <a:extLst>
                    <a:ext uri="{9D8B030D-6E8A-4147-A177-3AD203B41FA5}">
                      <a16:colId xmlns:a16="http://schemas.microsoft.com/office/drawing/2014/main" val="883450329"/>
                    </a:ext>
                  </a:extLst>
                </a:gridCol>
                <a:gridCol w="1834426">
                  <a:extLst>
                    <a:ext uri="{9D8B030D-6E8A-4147-A177-3AD203B41FA5}">
                      <a16:colId xmlns:a16="http://schemas.microsoft.com/office/drawing/2014/main" val="44096141"/>
                    </a:ext>
                  </a:extLst>
                </a:gridCol>
              </a:tblGrid>
              <a:tr h="240764">
                <a:tc>
                  <a:txBody>
                    <a:bodyPr/>
                    <a:lstStyle/>
                    <a:p>
                      <a:pPr algn="l"/>
                      <a:r>
                        <a:rPr lang="en-GB" sz="1200">
                          <a:effectLst/>
                        </a:rPr>
                        <a:t>Operator</a:t>
                      </a:r>
                    </a:p>
                  </a:txBody>
                  <a:tcPr marL="57885" marR="57885" marT="28942" marB="2894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dirty="0" err="1">
                          <a:effectLst/>
                        </a:rPr>
                        <a:t>Beschreibung</a:t>
                      </a:r>
                      <a:endParaRPr lang="en-GB" sz="1200" dirty="0">
                        <a:effectLst/>
                      </a:endParaRPr>
                    </a:p>
                  </a:txBody>
                  <a:tcPr marL="57885" marR="57885" marT="28942" marB="2894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>
                          <a:effectLst/>
                        </a:rPr>
                        <a:t>Kurzbeispiel</a:t>
                      </a:r>
                    </a:p>
                  </a:txBody>
                  <a:tcPr marL="57885" marR="57885" marT="28942" marB="28942" anchor="ctr"/>
                </a:tc>
                <a:extLst>
                  <a:ext uri="{0D108BD9-81ED-4DB2-BD59-A6C34878D82A}">
                    <a16:rowId xmlns:a16="http://schemas.microsoft.com/office/drawing/2014/main" val="1414061592"/>
                  </a:ext>
                </a:extLst>
              </a:tr>
              <a:tr h="266018">
                <a:tc>
                  <a:txBody>
                    <a:bodyPr/>
                    <a:lstStyle/>
                    <a:p>
                      <a:r>
                        <a:rPr lang="en-CH" sz="1200">
                          <a:effectLst/>
                        </a:rPr>
                        <a:t>+</a:t>
                      </a:r>
                    </a:p>
                  </a:txBody>
                  <a:tcPr marL="57885" marR="57885" marT="28942" marB="28942"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Addition</a:t>
                      </a:r>
                    </a:p>
                  </a:txBody>
                  <a:tcPr marL="57885" marR="57885" marT="28942" marB="28942"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rgbClr val="B00040"/>
                          </a:solidFill>
                          <a:effectLst/>
                        </a:rPr>
                        <a:t>int</a:t>
                      </a:r>
                      <a:r>
                        <a:rPr lang="en-GB" sz="1200">
                          <a:solidFill>
                            <a:srgbClr val="BBBBBB"/>
                          </a:solidFill>
                          <a:effectLst/>
                        </a:rPr>
                        <a:t> </a:t>
                      </a:r>
                      <a:r>
                        <a:rPr lang="en-GB" sz="1200">
                          <a:effectLst/>
                        </a:rPr>
                        <a:t>antwort</a:t>
                      </a:r>
                      <a:r>
                        <a:rPr lang="en-GB" sz="1200">
                          <a:solidFill>
                            <a:srgbClr val="BBBBBB"/>
                          </a:solidFill>
                          <a:effectLst/>
                        </a:rPr>
                        <a:t> </a:t>
                      </a:r>
                      <a:r>
                        <a:rPr lang="en-GB" sz="1200">
                          <a:solidFill>
                            <a:srgbClr val="666666"/>
                          </a:solidFill>
                          <a:effectLst/>
                        </a:rPr>
                        <a:t>=</a:t>
                      </a:r>
                      <a:r>
                        <a:rPr lang="en-GB" sz="1200">
                          <a:solidFill>
                            <a:srgbClr val="BBBBBB"/>
                          </a:solidFill>
                          <a:effectLst/>
                        </a:rPr>
                        <a:t> </a:t>
                      </a:r>
                      <a:r>
                        <a:rPr lang="en-GB" sz="1200">
                          <a:solidFill>
                            <a:srgbClr val="666666"/>
                          </a:solidFill>
                          <a:effectLst/>
                        </a:rPr>
                        <a:t>40</a:t>
                      </a:r>
                      <a:r>
                        <a:rPr lang="en-GB" sz="1200">
                          <a:solidFill>
                            <a:srgbClr val="BBBBBB"/>
                          </a:solidFill>
                          <a:effectLst/>
                        </a:rPr>
                        <a:t> </a:t>
                      </a:r>
                      <a:r>
                        <a:rPr lang="en-GB" sz="1200">
                          <a:solidFill>
                            <a:srgbClr val="666666"/>
                          </a:solidFill>
                          <a:effectLst/>
                        </a:rPr>
                        <a:t>+</a:t>
                      </a:r>
                      <a:r>
                        <a:rPr lang="en-GB" sz="1200">
                          <a:solidFill>
                            <a:srgbClr val="BBBBBB"/>
                          </a:solidFill>
                          <a:effectLst/>
                        </a:rPr>
                        <a:t> </a:t>
                      </a:r>
                      <a:r>
                        <a:rPr lang="en-GB" sz="1200">
                          <a:solidFill>
                            <a:srgbClr val="666666"/>
                          </a:solidFill>
                          <a:effectLst/>
                        </a:rPr>
                        <a:t>2</a:t>
                      </a:r>
                      <a:r>
                        <a:rPr lang="en-GB" sz="1200">
                          <a:effectLst/>
                        </a:rPr>
                        <a:t>;</a:t>
                      </a:r>
                    </a:p>
                  </a:txBody>
                  <a:tcPr marL="57885" marR="57885" marT="28942" marB="28942" anchor="ctr"/>
                </a:tc>
                <a:extLst>
                  <a:ext uri="{0D108BD9-81ED-4DB2-BD59-A6C34878D82A}">
                    <a16:rowId xmlns:a16="http://schemas.microsoft.com/office/drawing/2014/main" val="1480114412"/>
                  </a:ext>
                </a:extLst>
              </a:tr>
              <a:tr h="266018">
                <a:tc>
                  <a:txBody>
                    <a:bodyPr/>
                    <a:lstStyle/>
                    <a:p>
                      <a:r>
                        <a:rPr lang="en-CH" sz="1200">
                          <a:effectLst/>
                        </a:rPr>
                        <a:t>-</a:t>
                      </a:r>
                    </a:p>
                  </a:txBody>
                  <a:tcPr marL="57885" marR="57885" marT="28942" marB="28942"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Subtraktion</a:t>
                      </a:r>
                    </a:p>
                  </a:txBody>
                  <a:tcPr marL="57885" marR="57885" marT="28942" marB="28942"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rgbClr val="B00040"/>
                          </a:solidFill>
                          <a:effectLst/>
                        </a:rPr>
                        <a:t>int</a:t>
                      </a:r>
                      <a:r>
                        <a:rPr lang="en-GB" sz="1200">
                          <a:solidFill>
                            <a:srgbClr val="BBBBBB"/>
                          </a:solidFill>
                          <a:effectLst/>
                        </a:rPr>
                        <a:t> </a:t>
                      </a:r>
                      <a:r>
                        <a:rPr lang="en-GB" sz="1200">
                          <a:effectLst/>
                        </a:rPr>
                        <a:t>antwort</a:t>
                      </a:r>
                      <a:r>
                        <a:rPr lang="en-GB" sz="1200">
                          <a:solidFill>
                            <a:srgbClr val="BBBBBB"/>
                          </a:solidFill>
                          <a:effectLst/>
                        </a:rPr>
                        <a:t> </a:t>
                      </a:r>
                      <a:r>
                        <a:rPr lang="en-GB" sz="1200">
                          <a:solidFill>
                            <a:srgbClr val="666666"/>
                          </a:solidFill>
                          <a:effectLst/>
                        </a:rPr>
                        <a:t>=</a:t>
                      </a:r>
                      <a:r>
                        <a:rPr lang="en-GB" sz="1200">
                          <a:solidFill>
                            <a:srgbClr val="BBBBBB"/>
                          </a:solidFill>
                          <a:effectLst/>
                        </a:rPr>
                        <a:t> </a:t>
                      </a:r>
                      <a:r>
                        <a:rPr lang="en-GB" sz="1200">
                          <a:solidFill>
                            <a:srgbClr val="666666"/>
                          </a:solidFill>
                          <a:effectLst/>
                        </a:rPr>
                        <a:t>48</a:t>
                      </a:r>
                      <a:r>
                        <a:rPr lang="en-GB" sz="1200">
                          <a:solidFill>
                            <a:srgbClr val="BBBBBB"/>
                          </a:solidFill>
                          <a:effectLst/>
                        </a:rPr>
                        <a:t> </a:t>
                      </a:r>
                      <a:r>
                        <a:rPr lang="en-GB" sz="1200">
                          <a:solidFill>
                            <a:srgbClr val="666666"/>
                          </a:solidFill>
                          <a:effectLst/>
                        </a:rPr>
                        <a:t>-</a:t>
                      </a:r>
                      <a:r>
                        <a:rPr lang="en-GB" sz="1200">
                          <a:solidFill>
                            <a:srgbClr val="BBBBBB"/>
                          </a:solidFill>
                          <a:effectLst/>
                        </a:rPr>
                        <a:t> </a:t>
                      </a:r>
                      <a:r>
                        <a:rPr lang="en-GB" sz="1200">
                          <a:solidFill>
                            <a:srgbClr val="666666"/>
                          </a:solidFill>
                          <a:effectLst/>
                        </a:rPr>
                        <a:t>6</a:t>
                      </a:r>
                      <a:r>
                        <a:rPr lang="en-GB" sz="1200">
                          <a:effectLst/>
                        </a:rPr>
                        <a:t>;</a:t>
                      </a:r>
                    </a:p>
                  </a:txBody>
                  <a:tcPr marL="57885" marR="57885" marT="28942" marB="28942" anchor="ctr"/>
                </a:tc>
                <a:extLst>
                  <a:ext uri="{0D108BD9-81ED-4DB2-BD59-A6C34878D82A}">
                    <a16:rowId xmlns:a16="http://schemas.microsoft.com/office/drawing/2014/main" val="743276897"/>
                  </a:ext>
                </a:extLst>
              </a:tr>
              <a:tr h="266018">
                <a:tc>
                  <a:txBody>
                    <a:bodyPr/>
                    <a:lstStyle/>
                    <a:p>
                      <a:r>
                        <a:rPr lang="en-CH" sz="1200">
                          <a:effectLst/>
                        </a:rPr>
                        <a:t>*</a:t>
                      </a:r>
                    </a:p>
                  </a:txBody>
                  <a:tcPr marL="57885" marR="57885" marT="28942" marB="28942"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Multiplikation</a:t>
                      </a:r>
                    </a:p>
                  </a:txBody>
                  <a:tcPr marL="57885" marR="57885" marT="28942" marB="28942"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rgbClr val="B00040"/>
                          </a:solidFill>
                          <a:effectLst/>
                        </a:rPr>
                        <a:t>int</a:t>
                      </a:r>
                      <a:r>
                        <a:rPr lang="en-GB" sz="1200">
                          <a:solidFill>
                            <a:srgbClr val="BBBBBB"/>
                          </a:solidFill>
                          <a:effectLst/>
                        </a:rPr>
                        <a:t> </a:t>
                      </a:r>
                      <a:r>
                        <a:rPr lang="en-GB" sz="1200">
                          <a:effectLst/>
                        </a:rPr>
                        <a:t>antwort</a:t>
                      </a:r>
                      <a:r>
                        <a:rPr lang="en-GB" sz="1200">
                          <a:solidFill>
                            <a:srgbClr val="BBBBBB"/>
                          </a:solidFill>
                          <a:effectLst/>
                        </a:rPr>
                        <a:t> </a:t>
                      </a:r>
                      <a:r>
                        <a:rPr lang="en-GB" sz="1200">
                          <a:solidFill>
                            <a:srgbClr val="666666"/>
                          </a:solidFill>
                          <a:effectLst/>
                        </a:rPr>
                        <a:t>=</a:t>
                      </a:r>
                      <a:r>
                        <a:rPr lang="en-GB" sz="1200">
                          <a:solidFill>
                            <a:srgbClr val="BBBBBB"/>
                          </a:solidFill>
                          <a:effectLst/>
                        </a:rPr>
                        <a:t> </a:t>
                      </a:r>
                      <a:r>
                        <a:rPr lang="en-GB" sz="1200">
                          <a:solidFill>
                            <a:srgbClr val="666666"/>
                          </a:solidFill>
                          <a:effectLst/>
                        </a:rPr>
                        <a:t>2</a:t>
                      </a:r>
                      <a:r>
                        <a:rPr lang="en-GB" sz="1200">
                          <a:solidFill>
                            <a:srgbClr val="BBBBBB"/>
                          </a:solidFill>
                          <a:effectLst/>
                        </a:rPr>
                        <a:t> </a:t>
                      </a:r>
                      <a:r>
                        <a:rPr lang="en-GB" sz="1200">
                          <a:solidFill>
                            <a:srgbClr val="666666"/>
                          </a:solidFill>
                          <a:effectLst/>
                        </a:rPr>
                        <a:t>*</a:t>
                      </a:r>
                      <a:r>
                        <a:rPr lang="en-GB" sz="1200">
                          <a:solidFill>
                            <a:srgbClr val="BBBBBB"/>
                          </a:solidFill>
                          <a:effectLst/>
                        </a:rPr>
                        <a:t> </a:t>
                      </a:r>
                      <a:r>
                        <a:rPr lang="en-GB" sz="1200">
                          <a:solidFill>
                            <a:srgbClr val="666666"/>
                          </a:solidFill>
                          <a:effectLst/>
                        </a:rPr>
                        <a:t>21</a:t>
                      </a:r>
                      <a:r>
                        <a:rPr lang="en-GB" sz="1200">
                          <a:effectLst/>
                        </a:rPr>
                        <a:t>;</a:t>
                      </a:r>
                    </a:p>
                  </a:txBody>
                  <a:tcPr marL="57885" marR="57885" marT="28942" marB="28942" anchor="ctr"/>
                </a:tc>
                <a:extLst>
                  <a:ext uri="{0D108BD9-81ED-4DB2-BD59-A6C34878D82A}">
                    <a16:rowId xmlns:a16="http://schemas.microsoft.com/office/drawing/2014/main" val="3797774862"/>
                  </a:ext>
                </a:extLst>
              </a:tr>
              <a:tr h="266018">
                <a:tc>
                  <a:txBody>
                    <a:bodyPr/>
                    <a:lstStyle/>
                    <a:p>
                      <a:r>
                        <a:rPr lang="en-CH" sz="1200">
                          <a:effectLst/>
                        </a:rPr>
                        <a:t>/</a:t>
                      </a:r>
                    </a:p>
                  </a:txBody>
                  <a:tcPr marL="57885" marR="57885" marT="28942" marB="28942"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Division</a:t>
                      </a:r>
                    </a:p>
                  </a:txBody>
                  <a:tcPr marL="57885" marR="57885" marT="28942" marB="28942"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rgbClr val="B00040"/>
                          </a:solidFill>
                          <a:effectLst/>
                        </a:rPr>
                        <a:t>int</a:t>
                      </a:r>
                      <a:r>
                        <a:rPr lang="en-GB" sz="1200">
                          <a:solidFill>
                            <a:srgbClr val="BBBBBB"/>
                          </a:solidFill>
                          <a:effectLst/>
                        </a:rPr>
                        <a:t> </a:t>
                      </a:r>
                      <a:r>
                        <a:rPr lang="en-GB" sz="1200">
                          <a:effectLst/>
                        </a:rPr>
                        <a:t>antwort</a:t>
                      </a:r>
                      <a:r>
                        <a:rPr lang="en-GB" sz="1200">
                          <a:solidFill>
                            <a:srgbClr val="BBBBBB"/>
                          </a:solidFill>
                          <a:effectLst/>
                        </a:rPr>
                        <a:t> </a:t>
                      </a:r>
                      <a:r>
                        <a:rPr lang="en-GB" sz="1200">
                          <a:solidFill>
                            <a:srgbClr val="666666"/>
                          </a:solidFill>
                          <a:effectLst/>
                        </a:rPr>
                        <a:t>=</a:t>
                      </a:r>
                      <a:r>
                        <a:rPr lang="en-GB" sz="1200">
                          <a:solidFill>
                            <a:srgbClr val="BBBBBB"/>
                          </a:solidFill>
                          <a:effectLst/>
                        </a:rPr>
                        <a:t> </a:t>
                      </a:r>
                      <a:r>
                        <a:rPr lang="en-GB" sz="1200">
                          <a:solidFill>
                            <a:srgbClr val="666666"/>
                          </a:solidFill>
                          <a:effectLst/>
                        </a:rPr>
                        <a:t>84</a:t>
                      </a:r>
                      <a:r>
                        <a:rPr lang="en-GB" sz="1200">
                          <a:solidFill>
                            <a:srgbClr val="BBBBBB"/>
                          </a:solidFill>
                          <a:effectLst/>
                        </a:rPr>
                        <a:t> </a:t>
                      </a:r>
                      <a:r>
                        <a:rPr lang="en-GB" sz="1200">
                          <a:solidFill>
                            <a:srgbClr val="666666"/>
                          </a:solidFill>
                          <a:effectLst/>
                        </a:rPr>
                        <a:t>/</a:t>
                      </a:r>
                      <a:r>
                        <a:rPr lang="en-GB" sz="1200">
                          <a:solidFill>
                            <a:srgbClr val="BBBBBB"/>
                          </a:solidFill>
                          <a:effectLst/>
                        </a:rPr>
                        <a:t> </a:t>
                      </a:r>
                      <a:r>
                        <a:rPr lang="en-GB" sz="1200">
                          <a:solidFill>
                            <a:srgbClr val="666666"/>
                          </a:solidFill>
                          <a:effectLst/>
                        </a:rPr>
                        <a:t>2</a:t>
                      </a:r>
                      <a:r>
                        <a:rPr lang="en-GB" sz="1200">
                          <a:effectLst/>
                        </a:rPr>
                        <a:t>;</a:t>
                      </a:r>
                    </a:p>
                  </a:txBody>
                  <a:tcPr marL="57885" marR="57885" marT="28942" marB="28942" anchor="ctr"/>
                </a:tc>
                <a:extLst>
                  <a:ext uri="{0D108BD9-81ED-4DB2-BD59-A6C34878D82A}">
                    <a16:rowId xmlns:a16="http://schemas.microsoft.com/office/drawing/2014/main" val="3833475126"/>
                  </a:ext>
                </a:extLst>
              </a:tr>
              <a:tr h="443693">
                <a:tc>
                  <a:txBody>
                    <a:bodyPr/>
                    <a:lstStyle/>
                    <a:p>
                      <a:r>
                        <a:rPr lang="en-CH" sz="1200">
                          <a:effectLst/>
                        </a:rPr>
                        <a:t>%</a:t>
                      </a:r>
                    </a:p>
                  </a:txBody>
                  <a:tcPr marL="57885" marR="57885" marT="28942" marB="28942"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Teilerrest, Modulo-Operation, errechnet den Rest einer Division</a:t>
                      </a:r>
                    </a:p>
                  </a:txBody>
                  <a:tcPr marL="57885" marR="57885" marT="28942" marB="28942"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rgbClr val="B00040"/>
                          </a:solidFill>
                          <a:effectLst/>
                        </a:rPr>
                        <a:t>int</a:t>
                      </a:r>
                      <a:r>
                        <a:rPr lang="en-GB" sz="1200">
                          <a:solidFill>
                            <a:srgbClr val="BBBBBB"/>
                          </a:solidFill>
                          <a:effectLst/>
                        </a:rPr>
                        <a:t> </a:t>
                      </a:r>
                      <a:r>
                        <a:rPr lang="en-GB" sz="1200">
                          <a:effectLst/>
                        </a:rPr>
                        <a:t>antwort</a:t>
                      </a:r>
                      <a:r>
                        <a:rPr lang="en-GB" sz="1200">
                          <a:solidFill>
                            <a:srgbClr val="BBBBBB"/>
                          </a:solidFill>
                          <a:effectLst/>
                        </a:rPr>
                        <a:t> </a:t>
                      </a:r>
                      <a:r>
                        <a:rPr lang="en-GB" sz="1200">
                          <a:solidFill>
                            <a:srgbClr val="666666"/>
                          </a:solidFill>
                          <a:effectLst/>
                        </a:rPr>
                        <a:t>=</a:t>
                      </a:r>
                      <a:r>
                        <a:rPr lang="en-GB" sz="1200">
                          <a:solidFill>
                            <a:srgbClr val="BBBBBB"/>
                          </a:solidFill>
                          <a:effectLst/>
                        </a:rPr>
                        <a:t> </a:t>
                      </a:r>
                      <a:r>
                        <a:rPr lang="en-GB" sz="1200">
                          <a:solidFill>
                            <a:srgbClr val="666666"/>
                          </a:solidFill>
                          <a:effectLst/>
                        </a:rPr>
                        <a:t>99</a:t>
                      </a:r>
                      <a:r>
                        <a:rPr lang="en-GB" sz="1200">
                          <a:solidFill>
                            <a:srgbClr val="BBBBBB"/>
                          </a:solidFill>
                          <a:effectLst/>
                        </a:rPr>
                        <a:t> </a:t>
                      </a:r>
                      <a:r>
                        <a:rPr lang="en-GB" sz="1200">
                          <a:solidFill>
                            <a:srgbClr val="666666"/>
                          </a:solidFill>
                          <a:effectLst/>
                        </a:rPr>
                        <a:t>%</a:t>
                      </a:r>
                      <a:r>
                        <a:rPr lang="en-GB" sz="1200">
                          <a:solidFill>
                            <a:srgbClr val="BBBBBB"/>
                          </a:solidFill>
                          <a:effectLst/>
                        </a:rPr>
                        <a:t> </a:t>
                      </a:r>
                      <a:r>
                        <a:rPr lang="en-GB" sz="1200">
                          <a:solidFill>
                            <a:srgbClr val="666666"/>
                          </a:solidFill>
                          <a:effectLst/>
                        </a:rPr>
                        <a:t>57</a:t>
                      </a:r>
                      <a:r>
                        <a:rPr lang="en-GB" sz="1200">
                          <a:effectLst/>
                        </a:rPr>
                        <a:t>;</a:t>
                      </a:r>
                    </a:p>
                  </a:txBody>
                  <a:tcPr marL="57885" marR="57885" marT="28942" marB="28942" anchor="ctr"/>
                </a:tc>
                <a:extLst>
                  <a:ext uri="{0D108BD9-81ED-4DB2-BD59-A6C34878D82A}">
                    <a16:rowId xmlns:a16="http://schemas.microsoft.com/office/drawing/2014/main" val="135782717"/>
                  </a:ext>
                </a:extLst>
              </a:tr>
              <a:tr h="443693">
                <a:tc>
                  <a:txBody>
                    <a:bodyPr/>
                    <a:lstStyle/>
                    <a:p>
                      <a:r>
                        <a:rPr lang="en-CH" sz="1200">
                          <a:effectLst/>
                        </a:rPr>
                        <a:t>+</a:t>
                      </a:r>
                    </a:p>
                  </a:txBody>
                  <a:tcPr marL="57885" marR="57885" marT="28942" marB="28942" anchor="ctr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positives </a:t>
                      </a:r>
                      <a:r>
                        <a:rPr lang="en-GB" sz="1200" dirty="0" err="1">
                          <a:effectLst/>
                        </a:rPr>
                        <a:t>Vorzeichen</a:t>
                      </a:r>
                      <a:r>
                        <a:rPr lang="en-GB" sz="1200" dirty="0">
                          <a:effectLst/>
                        </a:rPr>
                        <a:t> </a:t>
                      </a:r>
                    </a:p>
                  </a:txBody>
                  <a:tcPr marL="57885" marR="57885" marT="28942" marB="28942"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rgbClr val="B00040"/>
                          </a:solidFill>
                          <a:effectLst/>
                        </a:rPr>
                        <a:t>int</a:t>
                      </a:r>
                      <a:r>
                        <a:rPr lang="en-GB" sz="1200">
                          <a:solidFill>
                            <a:srgbClr val="BBBBBB"/>
                          </a:solidFill>
                          <a:effectLst/>
                        </a:rPr>
                        <a:t> </a:t>
                      </a:r>
                      <a:r>
                        <a:rPr lang="en-GB" sz="1200">
                          <a:effectLst/>
                        </a:rPr>
                        <a:t>j</a:t>
                      </a:r>
                      <a:r>
                        <a:rPr lang="en-GB" sz="1200">
                          <a:solidFill>
                            <a:srgbClr val="BBBBBB"/>
                          </a:solidFill>
                          <a:effectLst/>
                        </a:rPr>
                        <a:t> </a:t>
                      </a:r>
                      <a:r>
                        <a:rPr lang="en-GB" sz="1200">
                          <a:solidFill>
                            <a:srgbClr val="666666"/>
                          </a:solidFill>
                          <a:effectLst/>
                        </a:rPr>
                        <a:t>=</a:t>
                      </a:r>
                      <a:r>
                        <a:rPr lang="en-GB" sz="1200">
                          <a:solidFill>
                            <a:srgbClr val="BBBBBB"/>
                          </a:solidFill>
                          <a:effectLst/>
                        </a:rPr>
                        <a:t> </a:t>
                      </a:r>
                      <a:r>
                        <a:rPr lang="en-GB" sz="1200">
                          <a:solidFill>
                            <a:srgbClr val="666666"/>
                          </a:solidFill>
                          <a:effectLst/>
                        </a:rPr>
                        <a:t>+3</a:t>
                      </a:r>
                      <a:r>
                        <a:rPr lang="en-GB" sz="1200">
                          <a:effectLst/>
                        </a:rPr>
                        <a:t>;</a:t>
                      </a:r>
                    </a:p>
                  </a:txBody>
                  <a:tcPr marL="57885" marR="57885" marT="28942" marB="28942" anchor="ctr"/>
                </a:tc>
                <a:extLst>
                  <a:ext uri="{0D108BD9-81ED-4DB2-BD59-A6C34878D82A}">
                    <a16:rowId xmlns:a16="http://schemas.microsoft.com/office/drawing/2014/main" val="3778955080"/>
                  </a:ext>
                </a:extLst>
              </a:tr>
              <a:tr h="266018">
                <a:tc>
                  <a:txBody>
                    <a:bodyPr/>
                    <a:lstStyle/>
                    <a:p>
                      <a:r>
                        <a:rPr lang="en-CH" sz="1200">
                          <a:effectLst/>
                        </a:rPr>
                        <a:t>-</a:t>
                      </a:r>
                    </a:p>
                  </a:txBody>
                  <a:tcPr marL="57885" marR="57885" marT="28942" marB="28942"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negatives Vorzeichen</a:t>
                      </a:r>
                    </a:p>
                  </a:txBody>
                  <a:tcPr marL="57885" marR="57885" marT="28942" marB="28942" anchor="ctr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rgbClr val="B00040"/>
                          </a:solidFill>
                          <a:effectLst/>
                        </a:rPr>
                        <a:t>int</a:t>
                      </a:r>
                      <a:r>
                        <a:rPr lang="en-GB" sz="1200" dirty="0">
                          <a:solidFill>
                            <a:srgbClr val="BBBBBB"/>
                          </a:solidFill>
                          <a:effectLst/>
                        </a:rPr>
                        <a:t> </a:t>
                      </a:r>
                      <a:r>
                        <a:rPr lang="en-GB" sz="1200" dirty="0" err="1">
                          <a:effectLst/>
                        </a:rPr>
                        <a:t>minusJ</a:t>
                      </a:r>
                      <a:r>
                        <a:rPr lang="en-GB" sz="1200" dirty="0">
                          <a:solidFill>
                            <a:srgbClr val="BBBBBB"/>
                          </a:solidFill>
                          <a:effectLst/>
                        </a:rPr>
                        <a:t> </a:t>
                      </a:r>
                      <a:r>
                        <a:rPr lang="en-GB" sz="1200" dirty="0">
                          <a:solidFill>
                            <a:srgbClr val="666666"/>
                          </a:solidFill>
                          <a:effectLst/>
                        </a:rPr>
                        <a:t>=</a:t>
                      </a:r>
                      <a:r>
                        <a:rPr lang="en-GB" sz="1200" dirty="0">
                          <a:solidFill>
                            <a:srgbClr val="BBBBBB"/>
                          </a:solidFill>
                          <a:effectLst/>
                        </a:rPr>
                        <a:t> </a:t>
                      </a:r>
                      <a:r>
                        <a:rPr lang="en-GB" sz="1200" dirty="0">
                          <a:solidFill>
                            <a:srgbClr val="666666"/>
                          </a:solidFill>
                          <a:effectLst/>
                        </a:rPr>
                        <a:t>-</a:t>
                      </a:r>
                      <a:r>
                        <a:rPr lang="en-GB" sz="1200" dirty="0">
                          <a:effectLst/>
                        </a:rPr>
                        <a:t>j;</a:t>
                      </a:r>
                    </a:p>
                  </a:txBody>
                  <a:tcPr marL="57885" marR="57885" marT="28942" marB="28942" anchor="ctr"/>
                </a:tc>
                <a:extLst>
                  <a:ext uri="{0D108BD9-81ED-4DB2-BD59-A6C34878D82A}">
                    <a16:rowId xmlns:a16="http://schemas.microsoft.com/office/drawing/2014/main" val="24002135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9923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F73D2-D4A9-C320-C73D-3AEB1B37D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Teilerrest / Modulo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5327C-F951-1E8F-15A3-BC10306D8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Java </a:t>
            </a:r>
            <a:r>
              <a:rPr lang="en-GB" dirty="0" err="1"/>
              <a:t>garantiert</a:t>
            </a:r>
            <a:r>
              <a:rPr lang="en-GB" dirty="0"/>
              <a:t>, </a:t>
            </a:r>
            <a:r>
              <a:rPr lang="en-GB" dirty="0" err="1"/>
              <a:t>dass</a:t>
            </a:r>
            <a:r>
              <a:rPr lang="en-GB" dirty="0"/>
              <a:t> (a/b)*b+(</a:t>
            </a:r>
            <a:r>
              <a:rPr lang="en-GB" dirty="0" err="1"/>
              <a:t>a%b</a:t>
            </a:r>
            <a:r>
              <a:rPr lang="en-GB" dirty="0"/>
              <a:t>)</a:t>
            </a: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== </a:t>
            </a:r>
            <a:r>
              <a:rPr lang="en-GB" dirty="0"/>
              <a:t>a </a:t>
            </a:r>
            <a:r>
              <a:rPr lang="en-GB" dirty="0" err="1"/>
              <a:t>ist</a:t>
            </a:r>
            <a:endParaRPr lang="en-GB" dirty="0"/>
          </a:p>
          <a:p>
            <a:r>
              <a:rPr lang="en-GB" dirty="0" err="1">
                <a:sym typeface="Wingdings" pitchFamily="2" charset="2"/>
              </a:rPr>
              <a:t>Somit</a:t>
            </a:r>
            <a:r>
              <a:rPr lang="en-GB" dirty="0">
                <a:sym typeface="Wingdings" pitchFamily="2" charset="2"/>
              </a:rPr>
              <a:t> gilt: a – (a/b)*b = </a:t>
            </a:r>
            <a:r>
              <a:rPr lang="en-GB" dirty="0" err="1">
                <a:sym typeface="Wingdings" pitchFamily="2" charset="2"/>
              </a:rPr>
              <a:t>a%b</a:t>
            </a:r>
            <a:endParaRPr lang="en-GB" dirty="0">
              <a:sym typeface="Wingdings" pitchFamily="2" charset="2"/>
            </a:endParaRPr>
          </a:p>
          <a:p>
            <a:r>
              <a:rPr lang="en-GB" dirty="0">
                <a:sym typeface="Wingdings" pitchFamily="2" charset="2"/>
              </a:rPr>
              <a:t>Bei Division von </a:t>
            </a:r>
            <a:r>
              <a:rPr lang="en-GB" dirty="0" err="1">
                <a:sym typeface="Wingdings" pitchFamily="2" charset="2"/>
              </a:rPr>
              <a:t>Ganzzahlen</a:t>
            </a:r>
            <a:r>
              <a:rPr lang="en-GB" dirty="0">
                <a:sym typeface="Wingdings" pitchFamily="2" charset="2"/>
              </a:rPr>
              <a:t> </a:t>
            </a:r>
            <a:r>
              <a:rPr lang="en-GB" dirty="0" err="1">
                <a:sym typeface="Wingdings" pitchFamily="2" charset="2"/>
              </a:rPr>
              <a:t>wird</a:t>
            </a:r>
            <a:r>
              <a:rPr lang="en-GB" dirty="0">
                <a:sym typeface="Wingdings" pitchFamily="2" charset="2"/>
              </a:rPr>
              <a:t> </a:t>
            </a:r>
            <a:r>
              <a:rPr lang="en-GB" dirty="0" err="1">
                <a:sym typeface="Wingdings" pitchFamily="2" charset="2"/>
              </a:rPr>
              <a:t>immer</a:t>
            </a:r>
            <a:r>
              <a:rPr lang="en-GB" dirty="0">
                <a:sym typeface="Wingdings" pitchFamily="2" charset="2"/>
              </a:rPr>
              <a:t> </a:t>
            </a:r>
            <a:r>
              <a:rPr lang="en-GB" dirty="0" err="1">
                <a:sym typeface="Wingdings" pitchFamily="2" charset="2"/>
              </a:rPr>
              <a:t>nach</a:t>
            </a:r>
            <a:r>
              <a:rPr lang="en-GB" dirty="0">
                <a:sym typeface="Wingdings" pitchFamily="2" charset="2"/>
              </a:rPr>
              <a:t> 0 </a:t>
            </a:r>
            <a:r>
              <a:rPr lang="en-GB" dirty="0" err="1">
                <a:sym typeface="Wingdings" pitchFamily="2" charset="2"/>
              </a:rPr>
              <a:t>gerundet</a:t>
            </a:r>
            <a:r>
              <a:rPr lang="en-GB" dirty="0">
                <a:sym typeface="Wingdings" pitchFamily="2" charset="2"/>
              </a:rPr>
              <a:t> 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26CC3-C1BA-9112-6E42-8F2A9B501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7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3390003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F062D-29BB-83CC-6C27-DB4F1732D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8</a:t>
            </a:fld>
            <a:endParaRPr lang="de-CH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D5E42A-1FD4-30C3-9E27-B3B9EEBAC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38" y="-20538"/>
            <a:ext cx="3044523" cy="5143500"/>
          </a:xfrm>
          <a:prstGeom prst="rect">
            <a:avLst/>
          </a:prstGeom>
        </p:spPr>
      </p:pic>
      <p:pic>
        <p:nvPicPr>
          <p:cNvPr id="9" name="Picture 8" descr="A qr code with black squares&#10;&#10;Description automatically generated">
            <a:extLst>
              <a:ext uri="{FF2B5EF4-FFF2-40B4-BE49-F238E27FC236}">
                <a16:creationId xmlns:a16="http://schemas.microsoft.com/office/drawing/2014/main" id="{C90DB1CC-EDCE-4434-33A9-4BA447F95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574" y="102393"/>
            <a:ext cx="1328936" cy="13289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C67AB7-7095-7EA1-F32F-80AD6FA56EBE}"/>
              </a:ext>
            </a:extLst>
          </p:cNvPr>
          <p:cNvSpPr txBox="1"/>
          <p:nvPr/>
        </p:nvSpPr>
        <p:spPr>
          <a:xfrm>
            <a:off x="170915" y="1246663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a?b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:(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c?d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:(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e?f:g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))</a:t>
            </a:r>
          </a:p>
          <a:p>
            <a:r>
              <a:rPr lang="en-GB" dirty="0" err="1">
                <a:solidFill>
                  <a:srgbClr val="000000"/>
                </a:solidFill>
                <a:latin typeface="Arial" panose="020B0604020202020204" pitchFamily="34" charset="0"/>
              </a:rPr>
              <a:t>oder</a:t>
            </a:r>
            <a:endParaRPr lang="en-GB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a=(b=c)</a:t>
            </a: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399550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B37BCF-18EC-6D47-BAA2-6F258E2FE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Assoziativität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4CA885-4CAD-C441-AB02-70FB5ED42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363272" cy="3394472"/>
          </a:xfrm>
        </p:spPr>
        <p:txBody>
          <a:bodyPr>
            <a:normAutofit/>
          </a:bodyPr>
          <a:lstStyle/>
          <a:p>
            <a:pPr>
              <a:tabLst>
                <a:tab pos="4746625" algn="l"/>
                <a:tab pos="5256213" algn="l"/>
              </a:tabLst>
            </a:pPr>
            <a:r>
              <a:rPr lang="de-CH" dirty="0"/>
              <a:t>Die </a:t>
            </a:r>
            <a:r>
              <a:rPr lang="de-CH" b="1" dirty="0">
                <a:solidFill>
                  <a:srgbClr val="7030A0"/>
                </a:solidFill>
              </a:rPr>
              <a:t>Assoziativität</a:t>
            </a:r>
            <a:r>
              <a:rPr lang="de-CH" dirty="0"/>
              <a:t> («</a:t>
            </a:r>
            <a:r>
              <a:rPr lang="de-CH" b="1" dirty="0" err="1">
                <a:solidFill>
                  <a:srgbClr val="7030A0"/>
                </a:solidFill>
              </a:rPr>
              <a:t>associativity</a:t>
            </a:r>
            <a:r>
              <a:rPr lang="de-CH" dirty="0"/>
              <a:t>») eines Operators bestimmt, wie ein Operand verwendet wird</a:t>
            </a:r>
          </a:p>
          <a:p>
            <a:pPr marL="0" indent="0">
              <a:buNone/>
              <a:tabLst>
                <a:tab pos="4746625" algn="l"/>
                <a:tab pos="5256213" algn="l"/>
              </a:tabLst>
            </a:pPr>
            <a:endParaRPr lang="de-CH" sz="1000" dirty="0"/>
          </a:p>
          <a:p>
            <a:pPr>
              <a:tabLst>
                <a:tab pos="4746625" algn="l"/>
                <a:tab pos="5256213" algn="l"/>
              </a:tabLst>
            </a:pPr>
            <a:r>
              <a:rPr lang="de-CH" dirty="0"/>
              <a:t>Ist ein Operator </a:t>
            </a:r>
            <a:r>
              <a:rPr lang="de-CH" sz="2400" dirty="0"/>
              <a:t>⨂</a:t>
            </a:r>
            <a:endParaRPr lang="de-CH" dirty="0"/>
          </a:p>
          <a:p>
            <a:pPr lvl="1">
              <a:tabLst>
                <a:tab pos="4746625" algn="l"/>
                <a:tab pos="5143500" algn="l"/>
              </a:tabLst>
            </a:pPr>
            <a:r>
              <a:rPr lang="de-CH" b="1" dirty="0">
                <a:solidFill>
                  <a:srgbClr val="7030A0"/>
                </a:solidFill>
              </a:rPr>
              <a:t>Linksassoziativ</a:t>
            </a:r>
            <a:r>
              <a:rPr lang="de-CH" dirty="0"/>
              <a:t> («</a:t>
            </a:r>
            <a:r>
              <a:rPr lang="de-CH" b="1" dirty="0" err="1">
                <a:solidFill>
                  <a:srgbClr val="7030A0"/>
                </a:solidFill>
              </a:rPr>
              <a:t>left-associative</a:t>
            </a:r>
            <a:r>
              <a:rPr lang="de-CH" dirty="0"/>
              <a:t>») 	➜ </a:t>
            </a:r>
            <a:r>
              <a:rPr lang="de-CH" sz="2000" i="1" dirty="0"/>
              <a:t>X </a:t>
            </a:r>
            <a:r>
              <a:rPr lang="de-CH" sz="2000" dirty="0"/>
              <a:t>⨂</a:t>
            </a:r>
            <a:r>
              <a:rPr lang="de-CH" sz="2000" i="1" dirty="0"/>
              <a:t> Y </a:t>
            </a:r>
            <a:r>
              <a:rPr lang="de-CH" sz="2000" dirty="0"/>
              <a:t>⨂</a:t>
            </a:r>
            <a:r>
              <a:rPr lang="de-CH" sz="2000" i="1" dirty="0"/>
              <a:t> Z  </a:t>
            </a:r>
            <a:r>
              <a:rPr lang="de-CH" sz="2000" dirty="0"/>
              <a:t>gleich</a:t>
            </a:r>
            <a:r>
              <a:rPr lang="de-CH" sz="2000" i="1" dirty="0"/>
              <a:t> (X </a:t>
            </a:r>
            <a:r>
              <a:rPr lang="de-CH" sz="2000" dirty="0"/>
              <a:t>⨂</a:t>
            </a:r>
            <a:r>
              <a:rPr lang="de-CH" sz="2000" i="1" dirty="0"/>
              <a:t> Y) </a:t>
            </a:r>
            <a:r>
              <a:rPr lang="de-CH" sz="2000" dirty="0"/>
              <a:t>⨂</a:t>
            </a:r>
            <a:r>
              <a:rPr lang="de-CH" sz="2000" i="1" dirty="0"/>
              <a:t> Z</a:t>
            </a:r>
          </a:p>
          <a:p>
            <a:pPr lvl="1">
              <a:tabLst>
                <a:tab pos="4746625" algn="l"/>
                <a:tab pos="5143500" algn="l"/>
              </a:tabLst>
            </a:pPr>
            <a:r>
              <a:rPr lang="de-CH" b="1" dirty="0">
                <a:solidFill>
                  <a:srgbClr val="7030A0"/>
                </a:solidFill>
              </a:rPr>
              <a:t>Rechtsassoziativ</a:t>
            </a:r>
            <a:r>
              <a:rPr lang="de-CH" dirty="0"/>
              <a:t> («</a:t>
            </a:r>
            <a:r>
              <a:rPr lang="de-CH" b="1" dirty="0" err="1">
                <a:solidFill>
                  <a:srgbClr val="7030A0"/>
                </a:solidFill>
              </a:rPr>
              <a:t>right-associative</a:t>
            </a:r>
            <a:r>
              <a:rPr lang="de-CH" dirty="0"/>
              <a:t>»)	➜ </a:t>
            </a:r>
            <a:r>
              <a:rPr lang="de-CH" sz="2000" i="1" dirty="0"/>
              <a:t>X </a:t>
            </a:r>
            <a:r>
              <a:rPr lang="de-CH" sz="2000" dirty="0"/>
              <a:t>⨂</a:t>
            </a:r>
            <a:r>
              <a:rPr lang="de-CH" sz="2000" i="1" dirty="0"/>
              <a:t> Y </a:t>
            </a:r>
            <a:r>
              <a:rPr lang="de-CH" sz="2000" dirty="0"/>
              <a:t>⨂</a:t>
            </a:r>
            <a:r>
              <a:rPr lang="de-CH" sz="2000" i="1" dirty="0"/>
              <a:t> Z  </a:t>
            </a:r>
            <a:r>
              <a:rPr lang="de-CH" sz="2000" dirty="0"/>
              <a:t>gleich</a:t>
            </a:r>
            <a:r>
              <a:rPr lang="de-CH" sz="2000" i="1" dirty="0"/>
              <a:t> X </a:t>
            </a:r>
            <a:r>
              <a:rPr lang="de-CH" sz="2000" dirty="0"/>
              <a:t>⨂</a:t>
            </a:r>
            <a:r>
              <a:rPr lang="de-CH" sz="2000" i="1" dirty="0"/>
              <a:t> (Y </a:t>
            </a:r>
            <a:r>
              <a:rPr lang="de-CH" sz="2000" dirty="0"/>
              <a:t>⨂</a:t>
            </a:r>
            <a:r>
              <a:rPr lang="de-CH" sz="2000" i="1" dirty="0"/>
              <a:t> Z)</a:t>
            </a:r>
            <a:endParaRPr lang="de-CH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1A1A71-C4FE-1143-AF28-A635DDE5B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4444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1140</TotalTime>
  <Words>2175</Words>
  <Application>Microsoft Macintosh PowerPoint</Application>
  <PresentationFormat>On-screen Show (16:9)</PresentationFormat>
  <Paragraphs>411</Paragraphs>
  <Slides>49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Arial</vt:lpstr>
      <vt:lpstr>Calibri</vt:lpstr>
      <vt:lpstr>Cambria Math</vt:lpstr>
      <vt:lpstr>Courier New</vt:lpstr>
      <vt:lpstr>Inconsolatazi4</vt:lpstr>
      <vt:lpstr>Open Sans</vt:lpstr>
      <vt:lpstr>SFSS1200</vt:lpstr>
      <vt:lpstr>Ubuntu Mono</vt:lpstr>
      <vt:lpstr>Wingdings</vt:lpstr>
      <vt:lpstr>template</vt:lpstr>
      <vt:lpstr>PowerPoint Presentation</vt:lpstr>
      <vt:lpstr>Organisatorisches</vt:lpstr>
      <vt:lpstr>Inhalt</vt:lpstr>
      <vt:lpstr>Java</vt:lpstr>
      <vt:lpstr>Theorie</vt:lpstr>
      <vt:lpstr>Auswertung – Arithmetische Operatoren</vt:lpstr>
      <vt:lpstr>Teilerrest / Modulo Operation</vt:lpstr>
      <vt:lpstr>PowerPoint Presentation</vt:lpstr>
      <vt:lpstr>Assoziativität</vt:lpstr>
      <vt:lpstr>Auswertung – Ordnung</vt:lpstr>
      <vt:lpstr>Kurzschlussauswertung («short-circuit evaluation»)</vt:lpstr>
      <vt:lpstr>Auswertung – Beispiele</vt:lpstr>
      <vt:lpstr>Auswertung – Beispiele</vt:lpstr>
      <vt:lpstr>Auswertung – Casting</vt:lpstr>
      <vt:lpstr>Auswertung – String</vt:lpstr>
      <vt:lpstr>Auswertung –  Prüfungsbeispiel</vt:lpstr>
      <vt:lpstr>Auswertung –  Prüfungsbeispiel</vt:lpstr>
      <vt:lpstr>Aufgabe 1</vt:lpstr>
      <vt:lpstr>Aufgabe 2</vt:lpstr>
      <vt:lpstr>Aufgabe 3</vt:lpstr>
      <vt:lpstr>Evaluation Order</vt:lpstr>
      <vt:lpstr>Aufgabe</vt:lpstr>
      <vt:lpstr>Aufgabe</vt:lpstr>
      <vt:lpstr>Zusammenfassung</vt:lpstr>
      <vt:lpstr>Rechnung - Prüfungsaufgabe</vt:lpstr>
      <vt:lpstr>Rechnung - Prüfungsaufgabe</vt:lpstr>
      <vt:lpstr>Rechnung - Prüfungsaufgabe</vt:lpstr>
      <vt:lpstr>Rechnung - Prüfungsaufgabe</vt:lpstr>
      <vt:lpstr>Rechnung - Prüfungsaufgabe</vt:lpstr>
      <vt:lpstr>Nützliche Methoden / Klassen</vt:lpstr>
      <vt:lpstr>De Morgan Demo</vt:lpstr>
      <vt:lpstr>Funktionen in Java</vt:lpstr>
      <vt:lpstr>Kahoot</vt:lpstr>
      <vt:lpstr>Nachbesprechung Übung 1</vt:lpstr>
      <vt:lpstr>Weitere Fragen zu Eclipse oder Git?</vt:lpstr>
      <vt:lpstr>Lösung Übung 1, Aufgabe 2</vt:lpstr>
      <vt:lpstr>Lösung Übung 1, Aufgabe 4 </vt:lpstr>
      <vt:lpstr>Lösung Übung 1, Aufgabe 4 </vt:lpstr>
      <vt:lpstr>Lösung Übung 1, Aufgabe 4 </vt:lpstr>
      <vt:lpstr>Lösung Übung 1, Aufgabe 4 </vt:lpstr>
      <vt:lpstr>Lösung Übung 1, Aufgabe 4 </vt:lpstr>
      <vt:lpstr>Vorbesprechung Übung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Zoltán Majó</dc:creator>
  <cp:lastModifiedBy>Baumberger  Timo</cp:lastModifiedBy>
  <cp:revision>3172</cp:revision>
  <cp:lastPrinted>2023-09-26T12:23:18Z</cp:lastPrinted>
  <dcterms:created xsi:type="dcterms:W3CDTF">2016-09-26T19:13:08Z</dcterms:created>
  <dcterms:modified xsi:type="dcterms:W3CDTF">2024-10-02T13:53:09Z</dcterms:modified>
</cp:coreProperties>
</file>